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svg" ContentType="image/svg+xml"/>
  <Default Extension="undefined" ContentType="hyperlink"/>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8"/>
  </p:notesMasterIdLst>
  <p:sldSz cx="12192000" cy="6858000" type="custom"/>
  <p:notesSz cx="6858000" cy="12192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119" d="100"/>
          <a:sy n="119" d="100"/>
        </p:scale>
        <p:origin x="3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  <Relationship Id="rId1" Target="slideMasters/slideMaster1.xml" Type="http://schemas.openxmlformats.org/officeDocument/2006/relationships/slideMaster"/>  <Relationship Id="rId2" Target="slides/slide1.xml" Type="http://schemas.openxmlformats.org/officeDocument/2006/relationships/slide"/>  <Relationship Id="rId3" Target="slides/slide2.xml" Type="http://schemas.openxmlformats.org/officeDocument/2006/relationships/slide"/>  <Relationship Id="rId4" Target="slides/slide3.xml" Type="http://schemas.openxmlformats.org/officeDocument/2006/relationships/slide"/>  <Relationship Id="rId5" Target="slides/slide4.xml" Type="http://schemas.openxmlformats.org/officeDocument/2006/relationships/slide"/>  <Relationship Id="rId6" Target="slides/slide5.xml" Type="http://schemas.openxmlformats.org/officeDocument/2006/relationships/slide"/>  <Relationship Id="rId7" Target="slides/slide6.xml" Type="http://schemas.openxmlformats.org/officeDocument/2006/relationships/slide"/>  <Relationship Id="rId8" Target="slides/slide7.xml" Type="http://schemas.openxmlformats.org/officeDocument/2006/relationships/slide"/>  <Relationship Id="rId9" Target="slides/slide8.xml" Type="http://schemas.openxmlformats.org/officeDocument/2006/relationships/slide"/>  <Relationship Id="rId10" Target="slides/slide9.xml" Type="http://schemas.openxmlformats.org/officeDocument/2006/relationships/slide"/>  <Relationship Id="rId11" Target="slides/slide10.xml" Type="http://schemas.openxmlformats.org/officeDocument/2006/relationships/slide"/>  <Relationship Id="rId12" Target="slides/slide11.xml" Type="http://schemas.openxmlformats.org/officeDocument/2006/relationships/slide"/>  <Relationship Id="rId13" Target="slides/slide12.xml" Type="http://schemas.openxmlformats.org/officeDocument/2006/relationships/slide"/>  <Relationship Id="rId14" Type="http://schemas.openxmlformats.org/officeDocument/2006/relationships/presProps" Target="presProps.xml"/>  <Relationship Id="rId15" Type="http://schemas.openxmlformats.org/officeDocument/2006/relationships/viewProps" Target="viewProps.xml"/>  <Relationship Id="rId16" Type="http://schemas.openxmlformats.org/officeDocument/2006/relationships/theme" Target="theme/theme1.xml"/>  <Relationship Id="rId17" Type="http://schemas.openxmlformats.org/officeDocument/2006/relationships/tableStyles" Target="tableStyles.xml"/>  <Relationship Id="rId18" Type="http://schemas.openxmlformats.org/officeDocument/2006/relationships/notesMaster" Target="notesMasters/notesMaster1.xml"/></Relationships>
</file>

<file path=ppt/notesMasters/_rels/notesMaster1.xml.rels><?xml version="1.0" encoding="UTF-8"?>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smtClean="0"/>
              <a:t>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smtClean="0"/>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cSld>
  <p:clrMapOvr>
    <a:masterClrMapping/>
  </p:clrMapOvr>
</p:sldLayout>
</file>

<file path=ppt/slideMasters/_rels/slideMaster1.xml.rels><?xml version="1.0" encoding="UTF-8" standalone="yes"?><Relationships xmlns="http://schemas.openxmlformats.org/package/2006/relationships"><Relationship Id="rId1" Target="../slideLayouts/slideLayout1.xml" Type="http://schemas.openxmlformats.org/officeDocument/2006/relationships/slideLayout"/><Relationship Id="rId2" Target="../theme/theme1.xml" Type="http://schemas.openxmlformats.org/officeDocument/2006/relationships/theme"/></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arget="../media/image1.png" Type="http://schemas.openxmlformats.org/officeDocument/2006/relationships/image"/><Relationship Id="rId2" Target="../slideLayouts/slideLayout1.xml" Type="http://schemas.openxmlformats.org/officeDocument/2006/relationships/slideLayout"/><Relationship Id="rId3" Target="../notesSlides/notesSlide1.xml" Type="http://schemas.openxmlformats.org/officeDocument/2006/relationships/notesSlide"/></Relationships>
</file>

<file path=ppt/slides/_rels/slide10.xml.rels><?xml version="1.0" encoding="UTF-8" standalone="yes"?><Relationships xmlns="http://schemas.openxmlformats.org/package/2006/relationships"><Relationship Id="rId1" Target="../media/image42.png" Type="http://schemas.openxmlformats.org/officeDocument/2006/relationships/image"/><Relationship Id="rId2" Target="../slideLayouts/slideLayout1.xml" Type="http://schemas.openxmlformats.org/officeDocument/2006/relationships/slideLayout"/><Relationship Id="rId3" Target="../notesSlides/notesSlide10.xml" Type="http://schemas.openxmlformats.org/officeDocument/2006/relationships/notesSlide"/></Relationships>
</file>

<file path=ppt/slides/_rels/slide11.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11.xml" Type="http://schemas.openxmlformats.org/officeDocument/2006/relationships/notesSlide"/></Relationships>
</file>

<file path=ppt/slides/_rels/slide12.xml.rels><?xml version="1.0" encoding="UTF-8" standalone="yes"?><Relationships xmlns="http://schemas.openxmlformats.org/package/2006/relationships"><Relationship Id="rId43" Target="https://web.archive.org/web/20100413182032/http://www.panasonic.com/industrial/batteries-oem/oem/lithium-ion.aspx" TargetMode="External" Type="http://schemas.openxmlformats.org/officeDocument/2006/relationships/hyperlink"/><Relationship Id="rId44" Target="http://www.panasonic.com/industrial/batteries-oem/oem/lithium-ion.aspx" TargetMode="External" Type="http://schemas.openxmlformats.org/officeDocument/2006/relationships/hyperlink"/><Relationship Id="rId45" Target="../slideLayouts/slideLayout1.xml" Type="http://schemas.openxmlformats.org/officeDocument/2006/relationships/slideLayout"/><Relationship Id="rId46" Target="../notesSlides/notesSlide12.xml" Type="http://schemas.openxmlformats.org/officeDocument/2006/relationships/notesSlide"/></Relationships>
</file>

<file path=ppt/slides/_rels/slide2.xml.rels><?xml version="1.0" encoding="UTF-8" standalone="yes"?><Relationships xmlns="http://schemas.openxmlformats.org/package/2006/relationships"><Relationship Id="rId1" Target="../media/image2.png" Type="http://schemas.openxmlformats.org/officeDocument/2006/relationships/image"/><Relationship Id="rId2" Target="../slideLayouts/slideLayout1.xml" Type="http://schemas.openxmlformats.org/officeDocument/2006/relationships/slideLayout"/><Relationship Id="rId3" Target="../notesSlides/notesSlide2.xml" Type="http://schemas.openxmlformats.org/officeDocument/2006/relationships/notesSlide"/></Relationships>
</file>

<file path=ppt/slides/_rels/slide3.xml.rels><?xml version="1.0" encoding="UTF-8" standalone="yes"?><Relationships xmlns="http://schemas.openxmlformats.org/package/2006/relationships"><Relationship Id="rId1" Target="../media/image3.png" Type="http://schemas.openxmlformats.org/officeDocument/2006/relationships/image"/><Relationship Id="rId2" Target="../media/image4.sv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1.png" Type="http://schemas.openxmlformats.org/officeDocument/2006/relationships/image"/><Relationship Id="rId10" Target="../media/image12.svg" Type="http://schemas.openxmlformats.org/officeDocument/2006/relationships/image"/><Relationship Id="rId11" Target="../media/image13.png" Type="http://schemas.openxmlformats.org/officeDocument/2006/relationships/image"/><Relationship Id="rId12" Target="../media/image14.svg" Type="http://schemas.openxmlformats.org/officeDocument/2006/relationships/image"/><Relationship Id="rId13" Target="../media/image15.png" Type="http://schemas.openxmlformats.org/officeDocument/2006/relationships/image"/><Relationship Id="rId14" Target="../media/image16.svg" Type="http://schemas.openxmlformats.org/officeDocument/2006/relationships/image"/><Relationship Id="rId15" Target="../slideLayouts/slideLayout1.xml" Type="http://schemas.openxmlformats.org/officeDocument/2006/relationships/slideLayout"/><Relationship Id="rId16" Target="../notesSlides/notesSlide3.xml" Type="http://schemas.openxmlformats.org/officeDocument/2006/relationships/notesSlide"/></Relationships>
</file>

<file path=ppt/slides/_rels/slide4.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4.xml" Type="http://schemas.openxmlformats.org/officeDocument/2006/relationships/notesSlide"/></Relationships>
</file>

<file path=ppt/slides/_rels/slide5.xml.rels><?xml version="1.0" encoding="UTF-8" standalone="yes"?><Relationships xmlns="http://schemas.openxmlformats.org/package/2006/relationships"><Relationship Id="rId1" Target="../media/image17.png" Type="http://schemas.openxmlformats.org/officeDocument/2006/relationships/image"/><Relationship Id="rId2" Target="../media/image18.sv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slideLayouts/slideLayout1.xml" Type="http://schemas.openxmlformats.org/officeDocument/2006/relationships/slideLayout"/><Relationship Id="rId8" Target="../notesSlides/notesSlide5.xml" Type="http://schemas.openxmlformats.org/officeDocument/2006/relationships/notesSlide"/></Relationships>
</file>

<file path=ppt/slides/_rels/slide6.xml.rels><?xml version="1.0" encoding="UTF-8" standalone="yes"?><Relationships xmlns="http://schemas.openxmlformats.org/package/2006/relationships"><Relationship Id="rId1" Target="../media/image23.png" Type="http://schemas.openxmlformats.org/officeDocument/2006/relationships/image"/><Relationship Id="rId2" Target="../media/image24.sv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29.png" Type="http://schemas.openxmlformats.org/officeDocument/2006/relationships/image"/><Relationship Id="rId8" Target="../media/image30.svg" Type="http://schemas.openxmlformats.org/officeDocument/2006/relationships/image"/><Relationship Id="rId9" Target="../slideLayouts/slideLayout1.xml" Type="http://schemas.openxmlformats.org/officeDocument/2006/relationships/slideLayout"/><Relationship Id="rId10" Target="../notesSlides/notesSlide6.xml" Type="http://schemas.openxmlformats.org/officeDocument/2006/relationships/notesSlide"/></Relationships>
</file>

<file path=ppt/slides/_rels/slide7.xml.rels><?xml version="1.0" encoding="UTF-8" standalone="yes"?><Relationships xmlns="http://schemas.openxmlformats.org/package/2006/relationships"><Relationship Id="rId1" Target="../media/image31.png" Type="http://schemas.openxmlformats.org/officeDocument/2006/relationships/image"/><Relationship Id="rId2" Target="../media/image32.pn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 Id="rId6" Target="../slideLayouts/slideLayout1.xml" Type="http://schemas.openxmlformats.org/officeDocument/2006/relationships/slideLayout"/><Relationship Id="rId7" Target="../notesSlides/notesSlide7.xml" Type="http://schemas.openxmlformats.org/officeDocument/2006/relationships/notesSlide"/></Relationships>
</file>

<file path=ppt/slides/_rels/slide8.xml.rels><?xml version="1.0" encoding="UTF-8" standalone="yes"?><Relationships xmlns="http://schemas.openxmlformats.org/package/2006/relationships"><Relationship Id="rId1" Target="../media/image36.png" Type="http://schemas.openxmlformats.org/officeDocument/2006/relationships/image"/><Relationship Id="rId2" Target="../media/image37.sv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 Id="rId7" Target="../slideLayouts/slideLayout1.xml" Type="http://schemas.openxmlformats.org/officeDocument/2006/relationships/slideLayout"/><Relationship Id="rId8" Target="../notesSlides/notesSlide8.xml" Type="http://schemas.openxmlformats.org/officeDocument/2006/relationships/notesSlide"/></Relationships>
</file>

<file path=ppt/slides/_rels/slide9.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9.xml" Type="http://schemas.openxmlformats.org/officeDocument/2006/relationships/notesSlide"/></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380905" y="5123987"/>
            <a:ext cx="11293826" cy="917817"/>
          </a:xfrm>
          <a:prstGeom prst="rect">
            <a:avLst/>
          </a:prstGeom>
          <a:noFill/>
        </p:spPr>
        <p:txBody>
          <a:bodyPr wrap="square" rtlCol="0" anchor="t" bIns="0" lIns="0" rIns="0" tIns="0"/>
          <a:lstStyle/>
          <a:p>
            <a:pPr algn="l">
              <a:lnSpc>
                <a:spcPts val="7229"/>
              </a:lnSpc>
              <a:buNone/>
            </a:pPr>
            <a:r>
              <a:rPr lang="en-US" sz="5738" dirty="0" smtClean="0">
                <a:solidFill>
                  <a:srgbClr val="ffffff"/>
                </a:solidFill>
                <a:latin typeface="Montserrat" pitchFamily="34" charset="0"/>
                <a:ea typeface="Montserrat" pitchFamily="34" charset="-122"/>
                <a:cs typeface="Montserrat" pitchFamily="34" charset="-120"/>
              </a:rPr>
              <a:t>How Lithium Batteries Work</a:t>
            </a:r>
            <a:endParaRPr lang="en-US" dirty="0"/>
          </a:p>
        </p:txBody>
      </p:sp>
      <p:sp>
        <p:nvSpPr>
          <p:cNvPr id="3" name="Object 2"/>
          <p:cNvSpPr/>
          <p:nvPr/>
        </p:nvSpPr>
        <p:spPr>
          <a:xfrm>
            <a:off x="380905" y="6059510"/>
            <a:ext cx="11293826" cy="287910"/>
          </a:xfrm>
          <a:prstGeom prst="rect">
            <a:avLst/>
          </a:prstGeom>
          <a:noFill/>
        </p:spPr>
        <p:txBody>
          <a:bodyPr wrap="square" rtlCol="0" anchor="t" bIns="0" lIns="0" rIns="0" tIns="0"/>
          <a:lstStyle/>
          <a:p>
            <a:pPr algn="l">
              <a:lnSpc>
                <a:spcPts val="2268"/>
              </a:lnSpc>
              <a:spcBef>
                <a:spcPts val="137"/>
              </a:spcBef>
              <a:buNone/>
            </a:pPr>
            <a:r>
              <a:rPr lang="en-US" sz="1800" dirty="0" smtClean="0">
                <a:solidFill>
                  <a:srgbClr val="ffffff"/>
                </a:solidFill>
                <a:latin typeface="Montserrat" pitchFamily="34" charset="0"/>
                <a:ea typeface="Montserrat" pitchFamily="34" charset="-122"/>
                <a:cs typeface="Montserrat" pitchFamily="34" charset="-120"/>
              </a:rPr>
              <a:t>EEM451 - Samet Bayat - 22293730</a:t>
            </a:r>
            <a:endParaRPr lang="en-US" dirty="0"/>
          </a:p>
        </p:txBody>
      </p:sp>
      <p:pic>
        <p:nvPicPr>
          <p:cNvPr id="4" name="Object 3" descr="preencoded.png">    </p:cNvPr>
          <p:cNvPicPr>
            <a:picLocks noChangeAspect="1"/>
          </p:cNvPicPr>
          <p:nvPr/>
        </p:nvPicPr>
        <p:blipFill>
          <a:blip r:embed="rId1"/>
          <a:srcRect l="0" r="0" t="30469" b="30469"/>
          <a:stretch/>
        </p:blipFill>
        <p:spPr>
          <a:xfrm>
            <a:off x="0" y="0"/>
            <a:ext cx="12188952" cy="4761309"/>
          </a:xfrm>
          <a:prstGeom prst="rect">
            <a:avLst/>
          </a:prstGeom>
        </p:spPr>
      </p:pic>
    </p:spTree>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6431577" y="476131"/>
            <a:ext cx="5290767" cy="5913546"/>
          </a:xfrm>
          <a:prstGeom prst="rect">
            <a:avLst/>
          </a:prstGeom>
          <a:solidFill>
            <a:srgbClr val="62a8bb"/>
          </a:solidFill>
        </p:spPr>
      </p:sp>
      <p:pic>
        <p:nvPicPr>
          <p:cNvPr id="3" name="Object 2" descr="preencoded.png">    </p:cNvPr>
          <p:cNvPicPr>
            <a:picLocks noChangeAspect="1"/>
          </p:cNvPicPr>
          <p:nvPr/>
        </p:nvPicPr>
        <p:blipFill>
          <a:blip r:embed="rId1"/>
          <a:srcRect l="24825" r="24825" t="0" b="0"/>
          <a:stretch/>
        </p:blipFill>
        <p:spPr>
          <a:xfrm>
            <a:off x="6431577" y="476131"/>
            <a:ext cx="5290767" cy="5913546"/>
          </a:xfrm>
          <a:prstGeom prst="rect">
            <a:avLst/>
          </a:prstGeom>
        </p:spPr>
      </p:pic>
      <p:sp>
        <p:nvSpPr>
          <p:cNvPr id="4" name="Object 3"/>
          <p:cNvSpPr/>
          <p:nvPr/>
        </p:nvSpPr>
        <p:spPr>
          <a:xfrm>
            <a:off x="282822" y="2195931"/>
            <a:ext cx="5865933" cy="509906"/>
          </a:xfrm>
          <a:prstGeom prst="rect">
            <a:avLst/>
          </a:prstGeom>
          <a:noFill/>
        </p:spPr>
        <p:txBody>
          <a:bodyPr wrap="square" rtlCol="0" anchor="t" bIns="0" lIns="0" rIns="0" tIns="0"/>
          <a:lstStyle/>
          <a:p>
            <a:pPr algn="ctr">
              <a:lnSpc>
                <a:spcPts val="4016"/>
              </a:lnSpc>
              <a:buNone/>
            </a:pPr>
            <a:r>
              <a:rPr lang="en-US" sz="3188" dirty="0" smtClean="0">
                <a:solidFill>
                  <a:srgbClr val="2a2921"/>
                </a:solidFill>
                <a:latin typeface="Montserrat" pitchFamily="34" charset="0"/>
                <a:ea typeface="Montserrat" pitchFamily="34" charset="-122"/>
                <a:cs typeface="Montserrat" pitchFamily="34" charset="-120"/>
              </a:rPr>
              <a:t>The Future</a:t>
            </a:r>
            <a:endParaRPr lang="en-US" dirty="0"/>
          </a:p>
        </p:txBody>
      </p:sp>
      <p:sp>
        <p:nvSpPr>
          <p:cNvPr id="5" name="Object 4"/>
          <p:cNvSpPr/>
          <p:nvPr/>
        </p:nvSpPr>
        <p:spPr>
          <a:xfrm>
            <a:off x="282822" y="2814157"/>
            <a:ext cx="5865933" cy="1791963"/>
          </a:xfrm>
          <a:prstGeom prst="rect">
            <a:avLst/>
          </a:prstGeom>
          <a:noFill/>
        </p:spPr>
        <p:txBody>
          <a:bodyPr wrap="square" rtlCol="0" anchor="t" bIns="0" lIns="0" rIns="0" tIns="0"/>
          <a:lstStyle/>
          <a:p>
            <a:pPr algn="ctr">
              <a:lnSpc>
                <a:spcPts val="2016"/>
              </a:lnSpc>
              <a:spcBef>
                <a:spcPts val="836"/>
              </a:spcBef>
              <a:buNone/>
            </a:pPr>
            <a:r>
              <a:rPr lang="en-US" sz="1440" dirty="0" smtClean="0">
                <a:solidFill>
                  <a:srgbClr val="5a5a4c"/>
                </a:solidFill>
                <a:latin typeface="Montserrat" pitchFamily="34" charset="0"/>
                <a:ea typeface="Montserrat" pitchFamily="34" charset="-122"/>
                <a:cs typeface="Montserrat" pitchFamily="34" charset="-120"/>
              </a:rPr>
              <a:t>Emerging research points to new electrolyte formulations and electrode materials that can significantly improve the energy density and cycle life of lithium-ion batteries. Advances like lithium sulfide and lithium metal anodes, as well as solid-state electrolytes, hold promise for the next generation of lithium batteries with 2-3x higher capacity than current designs.</a:t>
            </a:r>
            <a:endParaRPr lang="en-US" dirty="0"/>
          </a:p>
        </p:txBody>
      </p:sp>
    </p:spTree>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62827"/>
            <a:ext cx="12188952" cy="509906"/>
          </a:xfrm>
          <a:prstGeom prst="rect">
            <a:avLst/>
          </a:prstGeom>
          <a:noFill/>
        </p:spPr>
        <p:txBody>
          <a:bodyPr wrap="square" rtlCol="0" anchor="t" bIns="0" lIns="0" rIns="0" tIns="0"/>
          <a:lstStyle/>
          <a:p>
            <a:pPr algn="ctr">
              <a:lnSpc>
                <a:spcPts val="4016"/>
              </a:lnSpc>
              <a:buNone/>
            </a:pPr>
            <a:r>
              <a:rPr lang="en-US" sz="3188" dirty="0" smtClean="0">
                <a:solidFill>
                  <a:srgbClr val="ffffff"/>
                </a:solidFill>
                <a:latin typeface="Montserrat" pitchFamily="34" charset="0"/>
                <a:ea typeface="Montserrat" pitchFamily="34" charset="-122"/>
                <a:cs typeface="Montserrat" pitchFamily="34" charset="-120"/>
              </a:rPr>
              <a:t>Conclusions</a:t>
            </a:r>
            <a:endParaRPr lang="en-US" dirty="0"/>
          </a:p>
        </p:txBody>
      </p:sp>
      <p:sp>
        <p:nvSpPr>
          <p:cNvPr id="3" name="Object 2"/>
          <p:cNvSpPr/>
          <p:nvPr/>
        </p:nvSpPr>
        <p:spPr>
          <a:xfrm>
            <a:off x="476131" y="1523619"/>
            <a:ext cx="3618595" cy="2333042"/>
          </a:xfrm>
          <a:prstGeom prst="rect">
            <a:avLst/>
          </a:prstGeom>
          <a:noFill/>
          <a:ln w="25400">
            <a:solidFill>
              <a:srgbClr val="62a8bb"/>
            </a:solidFill>
            <a:prstDash val="solid"/>
            <a:miter lim="800000"/>
          </a:ln>
        </p:spPr>
      </p:sp>
      <p:sp>
        <p:nvSpPr>
          <p:cNvPr id="4" name="Object 3"/>
          <p:cNvSpPr/>
          <p:nvPr/>
        </p:nvSpPr>
        <p:spPr>
          <a:xfrm>
            <a:off x="761810" y="1740407"/>
            <a:ext cx="3456711" cy="310080"/>
          </a:xfrm>
          <a:prstGeom prst="rect">
            <a:avLst/>
          </a:prstGeom>
          <a:noFill/>
        </p:spPr>
        <p:txBody>
          <a:bodyPr wrap="square" rtlCol="0" anchor="t" bIns="0" lIns="0" rIns="0" tIns="0"/>
          <a:lstStyle/>
          <a:p>
            <a:pPr algn="l">
              <a:lnSpc>
                <a:spcPts val="2442"/>
              </a:lnSpc>
              <a:buNone/>
            </a:pPr>
            <a:r>
              <a:rPr lang="en-US" sz="1938" dirty="0" smtClean="0">
                <a:solidFill>
                  <a:srgbClr val="ffffff"/>
                </a:solidFill>
                <a:latin typeface="Montserrat" pitchFamily="34" charset="0"/>
                <a:ea typeface="Montserrat" pitchFamily="34" charset="-122"/>
                <a:cs typeface="Montserrat" pitchFamily="34" charset="-120"/>
              </a:rPr>
              <a:t>High Energy Density</a:t>
            </a:r>
            <a:endParaRPr lang="en-US" dirty="0"/>
          </a:p>
        </p:txBody>
      </p:sp>
      <p:sp>
        <p:nvSpPr>
          <p:cNvPr id="5" name="Object 4"/>
          <p:cNvSpPr/>
          <p:nvPr/>
        </p:nvSpPr>
        <p:spPr>
          <a:xfrm>
            <a:off x="761810" y="2189607"/>
            <a:ext cx="3456711" cy="1266211"/>
          </a:xfrm>
          <a:prstGeom prst="rect">
            <a:avLst/>
          </a:prstGeom>
          <a:noFill/>
        </p:spPr>
        <p:txBody>
          <a:bodyPr wrap="square" rtlCol="0" anchor="t" bIns="0" lIns="0" rIns="0" tIns="0"/>
          <a:lstStyle/>
          <a:p>
            <a:pPr algn="l">
              <a:lnSpc>
                <a:spcPts val="1995"/>
              </a:lnSpc>
              <a:spcBef>
                <a:spcPts val="1074"/>
              </a:spcBef>
              <a:buNone/>
            </a:pPr>
            <a:r>
              <a:rPr lang="en-US" sz="1425" dirty="0" smtClean="0">
                <a:solidFill>
                  <a:srgbClr val="ffffff">
                    <a:alpha val="90000"/>
                  </a:srgbClr>
                </a:solidFill>
                <a:latin typeface="Montserrat" pitchFamily="34" charset="0"/>
                <a:ea typeface="Montserrat" pitchFamily="34" charset="-122"/>
                <a:cs typeface="Montserrat" pitchFamily="34" charset="-120"/>
              </a:rPr>
              <a:t>Lithium batteries have very high energy density compared to other battery chemistries, allowing more energy to be stored in a smaller, lighter package.</a:t>
            </a:r>
            <a:endParaRPr lang="en-US" dirty="0"/>
          </a:p>
        </p:txBody>
      </p:sp>
      <p:sp>
        <p:nvSpPr>
          <p:cNvPr id="6" name="Object 5"/>
          <p:cNvSpPr/>
          <p:nvPr/>
        </p:nvSpPr>
        <p:spPr>
          <a:xfrm>
            <a:off x="4285178" y="1523619"/>
            <a:ext cx="3618595" cy="2333042"/>
          </a:xfrm>
          <a:prstGeom prst="rect">
            <a:avLst/>
          </a:prstGeom>
          <a:noFill/>
          <a:ln w="25400">
            <a:solidFill>
              <a:srgbClr val="62a8bb"/>
            </a:solidFill>
            <a:prstDash val="solid"/>
            <a:miter lim="800000"/>
          </a:ln>
        </p:spPr>
      </p:sp>
      <p:sp>
        <p:nvSpPr>
          <p:cNvPr id="7" name="Object 6"/>
          <p:cNvSpPr/>
          <p:nvPr/>
        </p:nvSpPr>
        <p:spPr>
          <a:xfrm>
            <a:off x="4570857" y="1740407"/>
            <a:ext cx="3456711" cy="310080"/>
          </a:xfrm>
          <a:prstGeom prst="rect">
            <a:avLst/>
          </a:prstGeom>
          <a:noFill/>
        </p:spPr>
        <p:txBody>
          <a:bodyPr wrap="square" rtlCol="0" anchor="t" bIns="0" lIns="0" rIns="0" tIns="0"/>
          <a:lstStyle/>
          <a:p>
            <a:pPr algn="l">
              <a:lnSpc>
                <a:spcPts val="2442"/>
              </a:lnSpc>
              <a:buNone/>
            </a:pPr>
            <a:r>
              <a:rPr lang="en-US" sz="1938" dirty="0" smtClean="0">
                <a:solidFill>
                  <a:srgbClr val="ffffff"/>
                </a:solidFill>
                <a:latin typeface="Montserrat" pitchFamily="34" charset="0"/>
                <a:ea typeface="Montserrat" pitchFamily="34" charset="-122"/>
                <a:cs typeface="Montserrat" pitchFamily="34" charset="-120"/>
              </a:rPr>
              <a:t>Long Cycle Life</a:t>
            </a:r>
            <a:endParaRPr lang="en-US" dirty="0"/>
          </a:p>
        </p:txBody>
      </p:sp>
      <p:sp>
        <p:nvSpPr>
          <p:cNvPr id="8" name="Object 7"/>
          <p:cNvSpPr/>
          <p:nvPr/>
        </p:nvSpPr>
        <p:spPr>
          <a:xfrm>
            <a:off x="4570857" y="2189607"/>
            <a:ext cx="3456711" cy="759726"/>
          </a:xfrm>
          <a:prstGeom prst="rect">
            <a:avLst/>
          </a:prstGeom>
          <a:noFill/>
        </p:spPr>
        <p:txBody>
          <a:bodyPr wrap="square" rtlCol="0" anchor="t" bIns="0" lIns="0" rIns="0" tIns="0"/>
          <a:lstStyle/>
          <a:p>
            <a:pPr algn="l">
              <a:lnSpc>
                <a:spcPts val="1995"/>
              </a:lnSpc>
              <a:spcBef>
                <a:spcPts val="1074"/>
              </a:spcBef>
              <a:buNone/>
            </a:pPr>
            <a:r>
              <a:rPr lang="en-US" sz="1425" dirty="0" smtClean="0">
                <a:solidFill>
                  <a:srgbClr val="ffffff">
                    <a:alpha val="90000"/>
                  </a:srgbClr>
                </a:solidFill>
                <a:latin typeface="Montserrat" pitchFamily="34" charset="0"/>
                <a:ea typeface="Montserrat" pitchFamily="34" charset="-122"/>
                <a:cs typeface="Montserrat" pitchFamily="34" charset="-120"/>
              </a:rPr>
              <a:t>Lithium batteries can withstand hundreds to thousands of charge/discharge cycles.</a:t>
            </a:r>
            <a:endParaRPr lang="en-US" dirty="0"/>
          </a:p>
        </p:txBody>
      </p:sp>
      <p:sp>
        <p:nvSpPr>
          <p:cNvPr id="9" name="Object 8"/>
          <p:cNvSpPr/>
          <p:nvPr/>
        </p:nvSpPr>
        <p:spPr>
          <a:xfrm>
            <a:off x="8094226" y="1523619"/>
            <a:ext cx="3618595" cy="2333042"/>
          </a:xfrm>
          <a:prstGeom prst="rect">
            <a:avLst/>
          </a:prstGeom>
          <a:noFill/>
          <a:ln w="25400">
            <a:solidFill>
              <a:srgbClr val="62a8bb"/>
            </a:solidFill>
            <a:prstDash val="solid"/>
            <a:miter lim="800000"/>
          </a:ln>
        </p:spPr>
      </p:sp>
      <p:sp>
        <p:nvSpPr>
          <p:cNvPr id="10" name="Object 9"/>
          <p:cNvSpPr/>
          <p:nvPr/>
        </p:nvSpPr>
        <p:spPr>
          <a:xfrm>
            <a:off x="8379905" y="1740407"/>
            <a:ext cx="3456711" cy="310080"/>
          </a:xfrm>
          <a:prstGeom prst="rect">
            <a:avLst/>
          </a:prstGeom>
          <a:noFill/>
        </p:spPr>
        <p:txBody>
          <a:bodyPr wrap="square" rtlCol="0" anchor="t" bIns="0" lIns="0" rIns="0" tIns="0"/>
          <a:lstStyle/>
          <a:p>
            <a:pPr algn="l">
              <a:lnSpc>
                <a:spcPts val="2442"/>
              </a:lnSpc>
              <a:buNone/>
            </a:pPr>
            <a:r>
              <a:rPr lang="en-US" sz="1938" dirty="0" smtClean="0">
                <a:solidFill>
                  <a:srgbClr val="ffffff"/>
                </a:solidFill>
                <a:latin typeface="Montserrat" pitchFamily="34" charset="0"/>
                <a:ea typeface="Montserrat" pitchFamily="34" charset="-122"/>
                <a:cs typeface="Montserrat" pitchFamily="34" charset="-120"/>
              </a:rPr>
              <a:t>Low Self-Discharge</a:t>
            </a:r>
            <a:endParaRPr lang="en-US" dirty="0"/>
          </a:p>
        </p:txBody>
      </p:sp>
      <p:sp>
        <p:nvSpPr>
          <p:cNvPr id="11" name="Object 10"/>
          <p:cNvSpPr/>
          <p:nvPr/>
        </p:nvSpPr>
        <p:spPr>
          <a:xfrm>
            <a:off x="8379905" y="2189607"/>
            <a:ext cx="3456711" cy="1012969"/>
          </a:xfrm>
          <a:prstGeom prst="rect">
            <a:avLst/>
          </a:prstGeom>
          <a:noFill/>
        </p:spPr>
        <p:txBody>
          <a:bodyPr wrap="square" rtlCol="0" anchor="t" bIns="0" lIns="0" rIns="0" tIns="0"/>
          <a:lstStyle/>
          <a:p>
            <a:pPr algn="l">
              <a:lnSpc>
                <a:spcPts val="1995"/>
              </a:lnSpc>
              <a:spcBef>
                <a:spcPts val="1074"/>
              </a:spcBef>
              <a:buNone/>
            </a:pPr>
            <a:r>
              <a:rPr lang="en-US" sz="1425" dirty="0" smtClean="0">
                <a:solidFill>
                  <a:srgbClr val="ffffff">
                    <a:alpha val="90000"/>
                  </a:srgbClr>
                </a:solidFill>
                <a:latin typeface="Montserrat" pitchFamily="34" charset="0"/>
                <a:ea typeface="Montserrat" pitchFamily="34" charset="-122"/>
                <a:cs typeface="Montserrat" pitchFamily="34" charset="-120"/>
              </a:rPr>
              <a:t>Lithium batteries experience less than 5% self-discharge per month, allowing them to retain charge when not in use.</a:t>
            </a:r>
            <a:endParaRPr lang="en-US" dirty="0"/>
          </a:p>
        </p:txBody>
      </p:sp>
      <p:sp>
        <p:nvSpPr>
          <p:cNvPr id="12" name="Object 11"/>
          <p:cNvSpPr/>
          <p:nvPr/>
        </p:nvSpPr>
        <p:spPr>
          <a:xfrm>
            <a:off x="476131" y="4047113"/>
            <a:ext cx="5523119" cy="2333042"/>
          </a:xfrm>
          <a:prstGeom prst="rect">
            <a:avLst/>
          </a:prstGeom>
          <a:noFill/>
          <a:ln w="25400">
            <a:solidFill>
              <a:srgbClr val="62a8bb"/>
            </a:solidFill>
            <a:prstDash val="solid"/>
            <a:miter lim="800000"/>
          </a:ln>
        </p:spPr>
      </p:sp>
      <p:sp>
        <p:nvSpPr>
          <p:cNvPr id="13" name="Object 12"/>
          <p:cNvSpPr/>
          <p:nvPr/>
        </p:nvSpPr>
        <p:spPr>
          <a:xfrm>
            <a:off x="761810" y="4263901"/>
            <a:ext cx="5551687" cy="310080"/>
          </a:xfrm>
          <a:prstGeom prst="rect">
            <a:avLst/>
          </a:prstGeom>
          <a:noFill/>
        </p:spPr>
        <p:txBody>
          <a:bodyPr wrap="square" rtlCol="0" anchor="t" bIns="0" lIns="0" rIns="0" tIns="0"/>
          <a:lstStyle/>
          <a:p>
            <a:pPr algn="l">
              <a:lnSpc>
                <a:spcPts val="2442"/>
              </a:lnSpc>
              <a:buNone/>
            </a:pPr>
            <a:r>
              <a:rPr lang="en-US" sz="1938" dirty="0" smtClean="0">
                <a:solidFill>
                  <a:srgbClr val="ffffff"/>
                </a:solidFill>
                <a:latin typeface="Montserrat" pitchFamily="34" charset="0"/>
                <a:ea typeface="Montserrat" pitchFamily="34" charset="-122"/>
                <a:cs typeface="Montserrat" pitchFamily="34" charset="-120"/>
              </a:rPr>
              <a:t>Safety Concerns</a:t>
            </a:r>
            <a:endParaRPr lang="en-US" dirty="0"/>
          </a:p>
        </p:txBody>
      </p:sp>
      <p:sp>
        <p:nvSpPr>
          <p:cNvPr id="14" name="Object 13"/>
          <p:cNvSpPr/>
          <p:nvPr/>
        </p:nvSpPr>
        <p:spPr>
          <a:xfrm>
            <a:off x="761810" y="4713101"/>
            <a:ext cx="5551687" cy="506484"/>
          </a:xfrm>
          <a:prstGeom prst="rect">
            <a:avLst/>
          </a:prstGeom>
          <a:noFill/>
        </p:spPr>
        <p:txBody>
          <a:bodyPr wrap="square" rtlCol="0" anchor="t" bIns="0" lIns="0" rIns="0" tIns="0"/>
          <a:lstStyle/>
          <a:p>
            <a:pPr algn="l">
              <a:lnSpc>
                <a:spcPts val="1995"/>
              </a:lnSpc>
              <a:spcBef>
                <a:spcPts val="1074"/>
              </a:spcBef>
              <a:buNone/>
            </a:pPr>
            <a:r>
              <a:rPr lang="en-US" sz="1425" dirty="0" smtClean="0">
                <a:solidFill>
                  <a:srgbClr val="ffffff">
                    <a:alpha val="90000"/>
                  </a:srgbClr>
                </a:solidFill>
                <a:latin typeface="Montserrat" pitchFamily="34" charset="0"/>
                <a:ea typeface="Montserrat" pitchFamily="34" charset="-122"/>
                <a:cs typeface="Montserrat" pitchFamily="34" charset="-120"/>
              </a:rPr>
              <a:t>Lithium batteries can overheat and catch fire if overcharged, short-circuited or damaged physically.</a:t>
            </a:r>
            <a:endParaRPr lang="en-US" dirty="0"/>
          </a:p>
        </p:txBody>
      </p:sp>
      <p:sp>
        <p:nvSpPr>
          <p:cNvPr id="15" name="Object 14"/>
          <p:cNvSpPr/>
          <p:nvPr/>
        </p:nvSpPr>
        <p:spPr>
          <a:xfrm>
            <a:off x="6189702" y="4047113"/>
            <a:ext cx="5523119" cy="2333042"/>
          </a:xfrm>
          <a:prstGeom prst="rect">
            <a:avLst/>
          </a:prstGeom>
          <a:noFill/>
          <a:ln w="25400">
            <a:solidFill>
              <a:srgbClr val="62a8bb"/>
            </a:solidFill>
            <a:prstDash val="solid"/>
            <a:miter lim="800000"/>
          </a:ln>
        </p:spPr>
      </p:sp>
      <p:sp>
        <p:nvSpPr>
          <p:cNvPr id="16" name="Object 15"/>
          <p:cNvSpPr/>
          <p:nvPr/>
        </p:nvSpPr>
        <p:spPr>
          <a:xfrm>
            <a:off x="6475381" y="4263901"/>
            <a:ext cx="5551687" cy="310080"/>
          </a:xfrm>
          <a:prstGeom prst="rect">
            <a:avLst/>
          </a:prstGeom>
          <a:noFill/>
        </p:spPr>
        <p:txBody>
          <a:bodyPr wrap="square" rtlCol="0" anchor="t" bIns="0" lIns="0" rIns="0" tIns="0"/>
          <a:lstStyle/>
          <a:p>
            <a:pPr algn="l">
              <a:lnSpc>
                <a:spcPts val="2442"/>
              </a:lnSpc>
              <a:buNone/>
            </a:pPr>
            <a:r>
              <a:rPr lang="en-US" sz="1938" dirty="0" smtClean="0">
                <a:solidFill>
                  <a:srgbClr val="ffffff"/>
                </a:solidFill>
                <a:latin typeface="Montserrat" pitchFamily="34" charset="0"/>
                <a:ea typeface="Montserrat" pitchFamily="34" charset="-122"/>
                <a:cs typeface="Montserrat" pitchFamily="34" charset="-120"/>
              </a:rPr>
              <a:t>Environmental Impact</a:t>
            </a:r>
            <a:endParaRPr lang="en-US" dirty="0"/>
          </a:p>
        </p:txBody>
      </p:sp>
      <p:sp>
        <p:nvSpPr>
          <p:cNvPr id="17" name="Object 16"/>
          <p:cNvSpPr/>
          <p:nvPr/>
        </p:nvSpPr>
        <p:spPr>
          <a:xfrm>
            <a:off x="6475381" y="4713101"/>
            <a:ext cx="5551687" cy="506484"/>
          </a:xfrm>
          <a:prstGeom prst="rect">
            <a:avLst/>
          </a:prstGeom>
          <a:noFill/>
        </p:spPr>
        <p:txBody>
          <a:bodyPr wrap="square" rtlCol="0" anchor="t" bIns="0" lIns="0" rIns="0" tIns="0"/>
          <a:lstStyle/>
          <a:p>
            <a:pPr algn="l">
              <a:lnSpc>
                <a:spcPts val="1995"/>
              </a:lnSpc>
              <a:spcBef>
                <a:spcPts val="1074"/>
              </a:spcBef>
              <a:buNone/>
            </a:pPr>
            <a:r>
              <a:rPr lang="en-US" sz="1425" dirty="0" smtClean="0">
                <a:solidFill>
                  <a:srgbClr val="ffffff">
                    <a:alpha val="90000"/>
                  </a:srgbClr>
                </a:solidFill>
                <a:latin typeface="Montserrat" pitchFamily="34" charset="0"/>
                <a:ea typeface="Montserrat" pitchFamily="34" charset="-122"/>
                <a:cs typeface="Montserrat" pitchFamily="34" charset="-120"/>
              </a:rPr>
              <a:t>Lithium mining and battery disposal/recycling raise environmental concerns due to toxicity.</a:t>
            </a:r>
            <a:endParaRPr lang="en-US" dirty="0"/>
          </a:p>
        </p:txBody>
      </p:sp>
    </p:spTree>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62827"/>
            <a:ext cx="12188952" cy="509906"/>
          </a:xfrm>
          <a:prstGeom prst="rect">
            <a:avLst/>
          </a:prstGeom>
          <a:noFill/>
        </p:spPr>
        <p:txBody>
          <a:bodyPr wrap="square" rtlCol="0" anchor="t" bIns="0" lIns="0" rIns="0" tIns="0"/>
          <a:lstStyle/>
          <a:p>
            <a:pPr algn="ctr">
              <a:lnSpc>
                <a:spcPts val="4016"/>
              </a:lnSpc>
              <a:buNone/>
            </a:pPr>
            <a:r>
              <a:rPr lang="en-US" sz="3188" dirty="0" smtClean="0">
                <a:solidFill>
                  <a:srgbClr val="ffffff"/>
                </a:solidFill>
                <a:latin typeface="Montserrat" pitchFamily="34" charset="0"/>
                <a:ea typeface="Montserrat" pitchFamily="34" charset="-122"/>
                <a:cs typeface="Montserrat" pitchFamily="34" charset="-120"/>
              </a:rPr>
              <a:t>References</a:t>
            </a:r>
            <a:endParaRPr lang="en-US" dirty="0"/>
          </a:p>
        </p:txBody>
      </p:sp>
      <p:sp>
        <p:nvSpPr>
          <p:cNvPr id="3" name="Object 2"/>
          <p:cNvSpPr/>
          <p:nvPr/>
        </p:nvSpPr>
        <p:spPr>
          <a:xfrm>
            <a:off x="380905" y="1771207"/>
            <a:ext cx="11427143" cy="4704174"/>
          </a:xfrm>
          <a:prstGeom prst="rect">
            <a:avLst/>
          </a:prstGeom>
          <a:solidFill>
            <a:srgbClr val="000000"/>
          </a:solidFill>
        </p:spPr>
      </p:sp>
      <p:sp>
        <p:nvSpPr>
          <p:cNvPr id="4" name="Object 3"/>
          <p:cNvSpPr/>
          <p:nvPr/>
        </p:nvSpPr>
        <p:spPr>
          <a:xfrm>
            <a:off x="571357" y="1897679"/>
            <a:ext cx="11998500" cy="511990"/>
          </a:xfrm>
          <a:prstGeom prst="rect">
            <a:avLst/>
          </a:prstGeom>
          <a:noFill/>
        </p:spPr>
        <p:txBody>
          <a:bodyPr wrap="square" rtlCol="0" anchor="t" bIns="0" lIns="0" rIns="0" tIns="0"/>
          <a:lstStyle/>
          <a:p>
            <a:pPr algn="l">
              <a:lnSpc>
                <a:spcPts val="2016"/>
              </a:lnSpc>
              <a:buNone/>
            </a:pPr>
            <a:r>
              <a:rPr lang="en-US" sz="1440" dirty="0" smtClean="0">
                <a:solidFill>
                  <a:srgbClr val="ffffff">
                    <a:alpha val="90000"/>
                  </a:srgbClr>
                </a:solidFill>
                <a:latin typeface="Montserrat" pitchFamily="34" charset="0"/>
                <a:ea typeface="Montserrat" pitchFamily="34" charset="-122"/>
                <a:cs typeface="Montserrat" pitchFamily="34" charset="-120"/>
              </a:rPr>
              <a:t>-  </a:t>
            </a:r>
            <a:r>
              <a:rPr lang="en-US" sz="1440" u="sng" dirty="0" smtClean="0">
                <a:solidFill>
                  <a:srgbClr val="5c98d6"/>
                </a:solidFill>
                <a:latin typeface="Montserrat" pitchFamily="34" charset="0"/>
                <a:ea typeface="Montserrat" pitchFamily="34" charset="-122"/>
                <a:cs typeface="Montserrat" pitchFamily="34" charset="-120"/>
                <a:hlinkClick r:id="rId43" invalidUrl="" action="" tgtFrame="" tooltip="" history="1" highlightClick="0" endSnd="0"/>
              </a:rPr>
              <a:t>"Rechargeable Li-Ion OEM Battery Products"</a:t>
            </a:r>
            <a:r>
              <a:rPr lang="en-US" sz="1440" dirty="0" smtClean="0">
                <a:solidFill>
                  <a:srgbClr val="ffffff">
                    <a:alpha val="90000"/>
                  </a:srgbClr>
                </a:solidFill>
                <a:latin typeface="Montserrat" pitchFamily="34" charset="0"/>
                <a:ea typeface="Montserrat" pitchFamily="34" charset="-122"/>
                <a:cs typeface="Montserrat" pitchFamily="34" charset="-120"/>
              </a:rPr>
              <a:t>. Panasonic.com. Archived from </a:t>
            </a:r>
            <a:r>
              <a:rPr lang="en-US" sz="1440" u="sng" dirty="0" smtClean="0">
                <a:solidFill>
                  <a:srgbClr val="5c98d6"/>
                </a:solidFill>
                <a:latin typeface="Montserrat" pitchFamily="34" charset="0"/>
                <a:ea typeface="Montserrat" pitchFamily="34" charset="-122"/>
                <a:cs typeface="Montserrat" pitchFamily="34" charset="-120"/>
                <a:hlinkClick r:id="rId44" invalidUrl="" action="" tgtFrame="" tooltip="" history="1" highlightClick="0" endSnd="0"/>
              </a:rPr>
              <a:t>the original</a:t>
            </a:r>
            <a:r>
              <a:rPr lang="en-US" sz="1440" dirty="0" smtClean="0">
                <a:solidFill>
                  <a:srgbClr val="ffffff">
                    <a:alpha val="90000"/>
                  </a:srgbClr>
                </a:solidFill>
                <a:latin typeface="Montserrat" pitchFamily="34" charset="0"/>
                <a:ea typeface="Montserrat" pitchFamily="34" charset="-122"/>
                <a:cs typeface="Montserrat" pitchFamily="34" charset="-120"/>
              </a:rPr>
              <a:t> on 13 April 2010. Retrieved 23 April 2010.</a:t>
            </a:r>
            <a:endParaRPr lang="en-US" dirty="0"/>
          </a:p>
        </p:txBody>
      </p:sp>
      <p:sp>
        <p:nvSpPr>
          <p:cNvPr id="5" name="Object 4"/>
          <p:cNvSpPr/>
          <p:nvPr/>
        </p:nvSpPr>
        <p:spPr>
          <a:xfrm>
            <a:off x="571357" y="2567313"/>
            <a:ext cx="11998500" cy="767984"/>
          </a:xfrm>
          <a:prstGeom prst="rect">
            <a:avLst/>
          </a:prstGeom>
          <a:noFill/>
        </p:spPr>
        <p:txBody>
          <a:bodyPr wrap="square" rtlCol="0" anchor="t" bIns="0" lIns="0" rIns="0" tIns="0"/>
          <a:lstStyle/>
          <a:p>
            <a:pPr algn="l">
              <a:lnSpc>
                <a:spcPts val="2016"/>
              </a:lnSpc>
              <a:spcBef>
                <a:spcPts val="1217"/>
              </a:spcBef>
              <a:buNone/>
            </a:pPr>
            <a:r>
              <a:rPr lang="en-US" sz="1440" dirty="0" smtClean="0">
                <a:solidFill>
                  <a:srgbClr val="ffffff">
                    <a:alpha val="90000"/>
                  </a:srgbClr>
                </a:solidFill>
                <a:latin typeface="Montserrat" pitchFamily="34" charset="0"/>
                <a:ea typeface="Montserrat" pitchFamily="34" charset="-122"/>
                <a:cs typeface="Montserrat" pitchFamily="34" charset="-120"/>
              </a:rPr>
              <a:t>- </a:t>
            </a:r>
            <a:r>
              <a:rPr lang="en-US" sz="1440" dirty="0" smtClean="0">
                <a:solidFill>
                  <a:srgbClr val="d3cfca"/>
                </a:solidFill>
                <a:latin typeface="Montserrat" pitchFamily="34" charset="0"/>
                <a:ea typeface="Montserrat" pitchFamily="34" charset="-122"/>
                <a:cs typeface="Montserrat" pitchFamily="34" charset="-120"/>
              </a:rPr>
              <a:t>Erol, Salim (5 January 2015). </a:t>
            </a:r>
            <a:r>
              <a:rPr lang="en-US" sz="1440" i="1" dirty="0" smtClean="0">
                <a:solidFill>
                  <a:srgbClr val="5c98d6"/>
                </a:solidFill>
                <a:latin typeface="Montserrat" pitchFamily="34" charset="0"/>
                <a:ea typeface="Montserrat" pitchFamily="34" charset="-122"/>
                <a:cs typeface="Montserrat" pitchFamily="34" charset="-120"/>
              </a:rPr>
              <a:t>Electrochemical Impedance Spectroscopy Analysis and Modeling of Lithium Cobalt Oxide/Carbon Batteries</a:t>
            </a:r>
            <a:r>
              <a:rPr lang="en-US" sz="1440" dirty="0" smtClean="0">
                <a:solidFill>
                  <a:srgbClr val="d3cfca"/>
                </a:solidFill>
                <a:latin typeface="Montserrat" pitchFamily="34" charset="0"/>
                <a:ea typeface="Montserrat" pitchFamily="34" charset="-122"/>
                <a:cs typeface="Montserrat" pitchFamily="34" charset="-120"/>
              </a:rPr>
              <a:t> (PhD). Retrieved 10 September 2018.</a:t>
            </a:r>
            <a:endParaRPr lang="en-US" dirty="0"/>
          </a:p>
        </p:txBody>
      </p:sp>
    </p:spTree>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476131" y="476131"/>
            <a:ext cx="5066033" cy="5913546"/>
          </a:xfrm>
          <a:prstGeom prst="rect">
            <a:avLst/>
          </a:prstGeom>
          <a:solidFill>
            <a:srgbClr val="62a8bb"/>
          </a:solidFill>
        </p:spPr>
      </p:sp>
      <p:pic>
        <p:nvPicPr>
          <p:cNvPr id="3" name="Object 2" descr="preencoded.png">    </p:cNvPr>
          <p:cNvPicPr>
            <a:picLocks noChangeAspect="1"/>
          </p:cNvPicPr>
          <p:nvPr/>
        </p:nvPicPr>
        <p:blipFill>
          <a:blip r:embed="rId1"/>
          <a:srcRect l="24717" r="24717" t="0" b="0"/>
          <a:stretch/>
        </p:blipFill>
        <p:spPr>
          <a:xfrm>
            <a:off x="476131" y="476131"/>
            <a:ext cx="5066033" cy="5913546"/>
          </a:xfrm>
          <a:prstGeom prst="rect">
            <a:avLst/>
          </a:prstGeom>
        </p:spPr>
      </p:pic>
      <p:sp>
        <p:nvSpPr>
          <p:cNvPr id="4" name="Object 3"/>
          <p:cNvSpPr/>
          <p:nvPr/>
        </p:nvSpPr>
        <p:spPr>
          <a:xfrm>
            <a:off x="5728807" y="2130984"/>
            <a:ext cx="6263979" cy="2591194"/>
          </a:xfrm>
          <a:prstGeom prst="rect">
            <a:avLst/>
          </a:prstGeom>
          <a:noFill/>
        </p:spPr>
        <p:txBody>
          <a:bodyPr wrap="square" rtlCol="0" anchor="t" bIns="0" lIns="0" rIns="0" tIns="0"/>
          <a:lstStyle/>
          <a:p>
            <a:pPr algn="ctr">
              <a:lnSpc>
                <a:spcPts val="2268"/>
              </a:lnSpc>
              <a:buNone/>
            </a:pPr>
            <a:r>
              <a:rPr lang="en-US" sz="1800" dirty="0" smtClean="0">
                <a:solidFill>
                  <a:srgbClr val="ffffff"/>
                </a:solidFill>
                <a:latin typeface="Montserrat" pitchFamily="34" charset="0"/>
                <a:ea typeface="Montserrat" pitchFamily="34" charset="-122"/>
                <a:cs typeface="Montserrat" pitchFamily="34" charset="-120"/>
              </a:rPr>
              <a:t>Lithium batteries are rechargeable batteries that use lithium ions as the charge carriers. They have higher energy density and lower self-discharge rate compared to other rechargeable batteries, making them useful for many applications like cell phones and electric vehicles. Lithium batteries work by shuttling lithium ions between the cathode and anode when charging and discharging.</a:t>
            </a:r>
            <a:endParaRPr lang="en-US" dirty="0"/>
          </a:p>
        </p:txBody>
      </p:sp>
    </p:spTree>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62827"/>
            <a:ext cx="12188952" cy="509906"/>
          </a:xfrm>
          <a:prstGeom prst="rect">
            <a:avLst/>
          </a:prstGeom>
          <a:noFill/>
        </p:spPr>
        <p:txBody>
          <a:bodyPr wrap="square" rtlCol="0" anchor="t" bIns="0" lIns="0" rIns="0" tIns="0"/>
          <a:lstStyle/>
          <a:p>
            <a:pPr algn="ctr">
              <a:lnSpc>
                <a:spcPts val="4016"/>
              </a:lnSpc>
              <a:buNone/>
            </a:pPr>
            <a:r>
              <a:rPr lang="en-US" sz="3188" dirty="0" smtClean="0">
                <a:solidFill>
                  <a:srgbClr val="ffffff"/>
                </a:solidFill>
                <a:latin typeface="Montserrat" pitchFamily="34" charset="0"/>
                <a:ea typeface="Montserrat" pitchFamily="34" charset="-122"/>
                <a:cs typeface="Montserrat" pitchFamily="34" charset="-120"/>
              </a:rPr>
              <a:t>History</a:t>
            </a:r>
            <a:endParaRPr lang="en-US" dirty="0"/>
          </a:p>
        </p:txBody>
      </p:sp>
      <p:pic>
        <p:nvPicPr>
          <p:cNvPr id="3" name="Object 2"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523" y="3942364"/>
            <a:ext cx="12207997" cy="28568"/>
          </a:xfrm>
          <a:prstGeom prst="rect">
            <a:avLst/>
          </a:prstGeom>
        </p:spPr>
      </p:pic>
      <p:pic>
        <p:nvPicPr>
          <p:cNvPr id="4" name="Object 3"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25350" y="2804412"/>
            <a:ext cx="9523" cy="1152237"/>
          </a:xfrm>
          <a:prstGeom prst="rect">
            <a:avLst/>
          </a:prstGeom>
        </p:spPr>
      </p:pic>
      <p:pic>
        <p:nvPicPr>
          <p:cNvPr id="5" name="Object 4"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68216" y="3894751"/>
            <a:ext cx="114271" cy="123794"/>
          </a:xfrm>
          <a:prstGeom prst="rect">
            <a:avLst/>
          </a:prstGeom>
        </p:spPr>
      </p:pic>
      <p:pic>
        <p:nvPicPr>
          <p:cNvPr id="6" name="Object 5"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50699" y="3951887"/>
            <a:ext cx="9523" cy="1152237"/>
          </a:xfrm>
          <a:prstGeom prst="rect">
            <a:avLst/>
          </a:prstGeom>
        </p:spPr>
      </p:pic>
      <p:pic>
        <p:nvPicPr>
          <p:cNvPr id="7" name="Object 6"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93565" y="3894751"/>
            <a:ext cx="114271" cy="123794"/>
          </a:xfrm>
          <a:prstGeom prst="rect">
            <a:avLst/>
          </a:prstGeom>
        </p:spPr>
      </p:pic>
      <p:pic>
        <p:nvPicPr>
          <p:cNvPr id="8" name="Object 7"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776049" y="2804412"/>
            <a:ext cx="9523" cy="1152237"/>
          </a:xfrm>
          <a:prstGeom prst="rect">
            <a:avLst/>
          </a:prstGeom>
        </p:spPr>
      </p:pic>
      <p:pic>
        <p:nvPicPr>
          <p:cNvPr id="9" name="Object 8" descr="preencoded.png">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18905" y="3894751"/>
            <a:ext cx="123794" cy="123794"/>
          </a:xfrm>
          <a:prstGeom prst="rect">
            <a:avLst/>
          </a:prstGeom>
        </p:spPr>
      </p:pic>
      <p:sp>
        <p:nvSpPr>
          <p:cNvPr id="10" name="Object 9"/>
          <p:cNvSpPr/>
          <p:nvPr/>
        </p:nvSpPr>
        <p:spPr>
          <a:xfrm>
            <a:off x="2858646" y="2671095"/>
            <a:ext cx="133321" cy="133317"/>
          </a:xfrm>
          <a:prstGeom prst="ellipse">
            <a:avLst/>
          </a:prstGeom>
          <a:solidFill>
            <a:srgbClr val="62a8bb"/>
          </a:solidFill>
        </p:spPr>
      </p:sp>
      <p:sp>
        <p:nvSpPr>
          <p:cNvPr id="11" name="Object 10"/>
          <p:cNvSpPr/>
          <p:nvPr/>
        </p:nvSpPr>
        <p:spPr>
          <a:xfrm>
            <a:off x="3087233" y="2622577"/>
            <a:ext cx="1382684" cy="230403"/>
          </a:xfrm>
          <a:prstGeom prst="rect">
            <a:avLst/>
          </a:prstGeom>
          <a:noFill/>
        </p:spPr>
        <p:txBody>
          <a:bodyPr wrap="square" rtlCol="0" anchor="t" bIns="0" lIns="0" rIns="0" tIns="0"/>
          <a:lstStyle/>
          <a:p>
            <a:pPr algn="l">
              <a:lnSpc>
                <a:spcPts val="1814"/>
              </a:lnSpc>
              <a:buNone/>
            </a:pPr>
            <a:r>
              <a:rPr lang="en-US" sz="1440" dirty="0" smtClean="0">
                <a:solidFill>
                  <a:srgbClr val="ffffff"/>
                </a:solidFill>
                <a:latin typeface="Montserrat" pitchFamily="34" charset="0"/>
                <a:ea typeface="Montserrat" pitchFamily="34" charset="-122"/>
                <a:cs typeface="Montserrat" pitchFamily="34" charset="-120"/>
              </a:rPr>
              <a:t>1980</a:t>
            </a:r>
            <a:endParaRPr lang="en-US" dirty="0"/>
          </a:p>
        </p:txBody>
      </p:sp>
      <p:sp>
        <p:nvSpPr>
          <p:cNvPr id="12" name="Object 11"/>
          <p:cNvSpPr/>
          <p:nvPr/>
        </p:nvSpPr>
        <p:spPr>
          <a:xfrm>
            <a:off x="3087233" y="2938906"/>
            <a:ext cx="1382684" cy="639875"/>
          </a:xfrm>
          <a:prstGeom prst="rect">
            <a:avLst/>
          </a:prstGeom>
          <a:noFill/>
        </p:spPr>
        <p:txBody>
          <a:bodyPr wrap="square" rtlCol="0" anchor="t" bIns="0" lIns="0" rIns="0" tIns="0"/>
          <a:lstStyle/>
          <a:p>
            <a:pPr algn="l">
              <a:lnSpc>
                <a:spcPts val="1680"/>
              </a:lnSpc>
              <a:spcBef>
                <a:spcPts val="663"/>
              </a:spcBef>
              <a:buNone/>
            </a:pPr>
            <a:r>
              <a:rPr lang="en-US" sz="1200" dirty="0" smtClean="0">
                <a:solidFill>
                  <a:srgbClr val="ffffff">
                    <a:alpha val="90000"/>
                  </a:srgbClr>
                </a:solidFill>
                <a:latin typeface="Montserrat" pitchFamily="34" charset="0"/>
                <a:ea typeface="Montserrat" pitchFamily="34" charset="-122"/>
                <a:cs typeface="Montserrat" pitchFamily="34" charset="-120"/>
              </a:rPr>
              <a:t>Exxon prototype lithium battery developed.</a:t>
            </a:r>
            <a:endParaRPr lang="en-US" dirty="0"/>
          </a:p>
        </p:txBody>
      </p:sp>
      <p:sp>
        <p:nvSpPr>
          <p:cNvPr id="13" name="Object 12"/>
          <p:cNvSpPr/>
          <p:nvPr/>
        </p:nvSpPr>
        <p:spPr>
          <a:xfrm>
            <a:off x="5784024" y="5099363"/>
            <a:ext cx="133321" cy="133316"/>
          </a:xfrm>
          <a:prstGeom prst="ellipse">
            <a:avLst/>
          </a:prstGeom>
          <a:solidFill>
            <a:srgbClr val="f0b356"/>
          </a:solidFill>
        </p:spPr>
      </p:sp>
      <p:sp>
        <p:nvSpPr>
          <p:cNvPr id="14" name="Object 13"/>
          <p:cNvSpPr/>
          <p:nvPr/>
        </p:nvSpPr>
        <p:spPr>
          <a:xfrm>
            <a:off x="6012581" y="5050845"/>
            <a:ext cx="1990227" cy="230403"/>
          </a:xfrm>
          <a:prstGeom prst="rect">
            <a:avLst/>
          </a:prstGeom>
          <a:noFill/>
        </p:spPr>
        <p:txBody>
          <a:bodyPr wrap="square" rtlCol="0" anchor="t" bIns="0" lIns="0" rIns="0" tIns="0"/>
          <a:lstStyle/>
          <a:p>
            <a:pPr algn="l">
              <a:lnSpc>
                <a:spcPts val="1814"/>
              </a:lnSpc>
              <a:buNone/>
            </a:pPr>
            <a:r>
              <a:rPr lang="en-US" sz="1440" dirty="0" smtClean="0">
                <a:solidFill>
                  <a:srgbClr val="ffffff"/>
                </a:solidFill>
                <a:latin typeface="Montserrat" pitchFamily="34" charset="0"/>
                <a:ea typeface="Montserrat" pitchFamily="34" charset="-122"/>
                <a:cs typeface="Montserrat" pitchFamily="34" charset="-120"/>
              </a:rPr>
              <a:t>1991</a:t>
            </a:r>
            <a:endParaRPr lang="en-US" dirty="0"/>
          </a:p>
        </p:txBody>
      </p:sp>
      <p:sp>
        <p:nvSpPr>
          <p:cNvPr id="15" name="Object 14"/>
          <p:cNvSpPr/>
          <p:nvPr/>
        </p:nvSpPr>
        <p:spPr>
          <a:xfrm>
            <a:off x="6012581" y="5367174"/>
            <a:ext cx="1990227" cy="426584"/>
          </a:xfrm>
          <a:prstGeom prst="rect">
            <a:avLst/>
          </a:prstGeom>
          <a:noFill/>
        </p:spPr>
        <p:txBody>
          <a:bodyPr wrap="square" rtlCol="0" anchor="t" bIns="0" lIns="0" rIns="0" tIns="0"/>
          <a:lstStyle/>
          <a:p>
            <a:pPr algn="l">
              <a:lnSpc>
                <a:spcPts val="1680"/>
              </a:lnSpc>
              <a:spcBef>
                <a:spcPts val="663"/>
              </a:spcBef>
              <a:buNone/>
            </a:pPr>
            <a:r>
              <a:rPr lang="en-US" sz="1200" dirty="0" smtClean="0">
                <a:solidFill>
                  <a:srgbClr val="ffffff">
                    <a:alpha val="90000"/>
                  </a:srgbClr>
                </a:solidFill>
                <a:latin typeface="Montserrat" pitchFamily="34" charset="0"/>
                <a:ea typeface="Montserrat" pitchFamily="34" charset="-122"/>
                <a:cs typeface="Montserrat" pitchFamily="34" charset="-120"/>
              </a:rPr>
              <a:t>Sony commercializes first lithium-ion battery.</a:t>
            </a:r>
            <a:endParaRPr lang="en-US" dirty="0"/>
          </a:p>
        </p:txBody>
      </p:sp>
      <p:sp>
        <p:nvSpPr>
          <p:cNvPr id="16" name="Object 15"/>
          <p:cNvSpPr/>
          <p:nvPr/>
        </p:nvSpPr>
        <p:spPr>
          <a:xfrm>
            <a:off x="8709325" y="2671095"/>
            <a:ext cx="133321" cy="133317"/>
          </a:xfrm>
          <a:prstGeom prst="ellipse">
            <a:avLst/>
          </a:prstGeom>
          <a:solidFill>
            <a:srgbClr val="e66922"/>
          </a:solidFill>
        </p:spPr>
      </p:sp>
      <p:sp>
        <p:nvSpPr>
          <p:cNvPr id="17" name="Object 16"/>
          <p:cNvSpPr/>
          <p:nvPr/>
        </p:nvSpPr>
        <p:spPr>
          <a:xfrm>
            <a:off x="8937930" y="2622577"/>
            <a:ext cx="1759780" cy="230403"/>
          </a:xfrm>
          <a:prstGeom prst="rect">
            <a:avLst/>
          </a:prstGeom>
          <a:noFill/>
        </p:spPr>
        <p:txBody>
          <a:bodyPr wrap="square" rtlCol="0" anchor="t" bIns="0" lIns="0" rIns="0" tIns="0"/>
          <a:lstStyle/>
          <a:p>
            <a:pPr algn="l">
              <a:lnSpc>
                <a:spcPts val="1814"/>
              </a:lnSpc>
              <a:buNone/>
            </a:pPr>
            <a:r>
              <a:rPr lang="en-US" sz="1440" dirty="0" smtClean="0">
                <a:solidFill>
                  <a:srgbClr val="ffffff"/>
                </a:solidFill>
                <a:latin typeface="Montserrat" pitchFamily="34" charset="0"/>
                <a:ea typeface="Montserrat" pitchFamily="34" charset="-122"/>
                <a:cs typeface="Montserrat" pitchFamily="34" charset="-120"/>
              </a:rPr>
              <a:t>2008</a:t>
            </a:r>
            <a:endParaRPr lang="en-US" dirty="0"/>
          </a:p>
        </p:txBody>
      </p:sp>
      <p:sp>
        <p:nvSpPr>
          <p:cNvPr id="18" name="Object 17"/>
          <p:cNvSpPr/>
          <p:nvPr/>
        </p:nvSpPr>
        <p:spPr>
          <a:xfrm>
            <a:off x="8937930" y="2938906"/>
            <a:ext cx="1759780" cy="853167"/>
          </a:xfrm>
          <a:prstGeom prst="rect">
            <a:avLst/>
          </a:prstGeom>
          <a:noFill/>
        </p:spPr>
        <p:txBody>
          <a:bodyPr wrap="square" rtlCol="0" anchor="t" bIns="0" lIns="0" rIns="0" tIns="0"/>
          <a:lstStyle/>
          <a:p>
            <a:pPr algn="l">
              <a:lnSpc>
                <a:spcPts val="1680"/>
              </a:lnSpc>
              <a:spcBef>
                <a:spcPts val="663"/>
              </a:spcBef>
              <a:buNone/>
            </a:pPr>
            <a:r>
              <a:rPr lang="en-US" sz="1200" dirty="0" smtClean="0">
                <a:solidFill>
                  <a:srgbClr val="ffffff">
                    <a:alpha val="90000"/>
                  </a:srgbClr>
                </a:solidFill>
                <a:latin typeface="Montserrat" pitchFamily="34" charset="0"/>
                <a:ea typeface="Montserrat" pitchFamily="34" charset="-122"/>
                <a:cs typeface="Montserrat" pitchFamily="34" charset="-120"/>
              </a:rPr>
              <a:t>Tesla releases first mass production electric car using lithium-ion batteries.</a:t>
            </a:r>
            <a:endParaRPr lang="en-US" dirty="0"/>
          </a:p>
        </p:txBody>
      </p:sp>
    </p:spTree>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62827"/>
            <a:ext cx="12188952" cy="509906"/>
          </a:xfrm>
          <a:prstGeom prst="rect">
            <a:avLst/>
          </a:prstGeom>
          <a:noFill/>
        </p:spPr>
        <p:txBody>
          <a:bodyPr wrap="square" rtlCol="0" anchor="t" bIns="0" lIns="0" rIns="0" tIns="0"/>
          <a:lstStyle/>
          <a:p>
            <a:pPr algn="ctr">
              <a:lnSpc>
                <a:spcPts val="4016"/>
              </a:lnSpc>
              <a:buNone/>
            </a:pPr>
            <a:r>
              <a:rPr lang="en-US" sz="3188" dirty="0" smtClean="0">
                <a:solidFill>
                  <a:srgbClr val="ffffff"/>
                </a:solidFill>
                <a:latin typeface="Montserrat" pitchFamily="34" charset="0"/>
                <a:ea typeface="Montserrat" pitchFamily="34" charset="-122"/>
                <a:cs typeface="Montserrat" pitchFamily="34" charset="-120"/>
              </a:rPr>
              <a:t>Components</a:t>
            </a:r>
            <a:endParaRPr lang="en-US" dirty="0"/>
          </a:p>
        </p:txBody>
      </p:sp>
      <p:sp>
        <p:nvSpPr>
          <p:cNvPr id="3" name="Object 2"/>
          <p:cNvSpPr/>
          <p:nvPr/>
        </p:nvSpPr>
        <p:spPr>
          <a:xfrm>
            <a:off x="476131" y="1523619"/>
            <a:ext cx="5523119" cy="2333042"/>
          </a:xfrm>
          <a:prstGeom prst="rect">
            <a:avLst/>
          </a:prstGeom>
          <a:noFill/>
          <a:ln w="25400">
            <a:solidFill>
              <a:srgbClr val="62a8bb"/>
            </a:solidFill>
            <a:prstDash val="solid"/>
            <a:miter lim="800000"/>
          </a:ln>
        </p:spPr>
      </p:sp>
      <p:sp>
        <p:nvSpPr>
          <p:cNvPr id="4" name="Object 3"/>
          <p:cNvSpPr/>
          <p:nvPr/>
        </p:nvSpPr>
        <p:spPr>
          <a:xfrm>
            <a:off x="761810" y="1736836"/>
            <a:ext cx="5551687" cy="326373"/>
          </a:xfrm>
          <a:prstGeom prst="rect">
            <a:avLst/>
          </a:prstGeom>
          <a:noFill/>
        </p:spPr>
        <p:txBody>
          <a:bodyPr wrap="square" rtlCol="0" anchor="t" bIns="0" lIns="0" rIns="0" tIns="0"/>
          <a:lstStyle/>
          <a:p>
            <a:pPr algn="l">
              <a:lnSpc>
                <a:spcPts val="2570"/>
              </a:lnSpc>
              <a:buNone/>
            </a:pPr>
            <a:r>
              <a:rPr lang="en-US" sz="2040" dirty="0" smtClean="0">
                <a:solidFill>
                  <a:srgbClr val="ffffff"/>
                </a:solidFill>
                <a:latin typeface="Montserrat" pitchFamily="34" charset="0"/>
                <a:ea typeface="Montserrat" pitchFamily="34" charset="-122"/>
                <a:cs typeface="Montserrat" pitchFamily="34" charset="-120"/>
              </a:rPr>
              <a:t>Cathode</a:t>
            </a:r>
            <a:endParaRPr lang="en-US" dirty="0"/>
          </a:p>
        </p:txBody>
      </p:sp>
      <p:sp>
        <p:nvSpPr>
          <p:cNvPr id="5" name="Object 4"/>
          <p:cNvSpPr/>
          <p:nvPr/>
        </p:nvSpPr>
        <p:spPr>
          <a:xfrm>
            <a:off x="761810" y="2209694"/>
            <a:ext cx="5551687" cy="533267"/>
          </a:xfrm>
          <a:prstGeom prst="rect">
            <a:avLst/>
          </a:prstGeom>
          <a:noFill/>
        </p:spPr>
        <p:txBody>
          <a:bodyPr wrap="square" rtlCol="0" anchor="t" bIns="0" lIns="0" rIns="0" tIns="0"/>
          <a:lstStyle/>
          <a:p>
            <a:pPr algn="l">
              <a:lnSpc>
                <a:spcPts val="2100"/>
              </a:lnSpc>
              <a:spcBef>
                <a:spcPts val="1131"/>
              </a:spcBef>
              <a:buNone/>
            </a:pPr>
            <a:r>
              <a:rPr lang="en-US" sz="1500" dirty="0" smtClean="0">
                <a:solidFill>
                  <a:srgbClr val="ffffff">
                    <a:alpha val="90000"/>
                  </a:srgbClr>
                </a:solidFill>
                <a:latin typeface="Montserrat" pitchFamily="34" charset="0"/>
                <a:ea typeface="Montserrat" pitchFamily="34" charset="-122"/>
                <a:cs typeface="Montserrat" pitchFamily="34" charset="-120"/>
              </a:rPr>
              <a:t>The cathode supplies electrons to the external circuit and is oxidized during the electrochemical reaction.</a:t>
            </a:r>
            <a:endParaRPr lang="en-US" dirty="0"/>
          </a:p>
        </p:txBody>
      </p:sp>
      <p:sp>
        <p:nvSpPr>
          <p:cNvPr id="6" name="Object 5"/>
          <p:cNvSpPr/>
          <p:nvPr/>
        </p:nvSpPr>
        <p:spPr>
          <a:xfrm>
            <a:off x="6189702" y="1523619"/>
            <a:ext cx="5523119" cy="2333042"/>
          </a:xfrm>
          <a:prstGeom prst="rect">
            <a:avLst/>
          </a:prstGeom>
          <a:noFill/>
          <a:ln w="25400">
            <a:solidFill>
              <a:srgbClr val="62a8bb"/>
            </a:solidFill>
            <a:prstDash val="solid"/>
            <a:miter lim="800000"/>
          </a:ln>
        </p:spPr>
      </p:sp>
      <p:sp>
        <p:nvSpPr>
          <p:cNvPr id="7" name="Object 6"/>
          <p:cNvSpPr/>
          <p:nvPr/>
        </p:nvSpPr>
        <p:spPr>
          <a:xfrm>
            <a:off x="6475381" y="1736836"/>
            <a:ext cx="5551687" cy="326373"/>
          </a:xfrm>
          <a:prstGeom prst="rect">
            <a:avLst/>
          </a:prstGeom>
          <a:noFill/>
        </p:spPr>
        <p:txBody>
          <a:bodyPr wrap="square" rtlCol="0" anchor="t" bIns="0" lIns="0" rIns="0" tIns="0"/>
          <a:lstStyle/>
          <a:p>
            <a:pPr algn="l">
              <a:lnSpc>
                <a:spcPts val="2570"/>
              </a:lnSpc>
              <a:buNone/>
            </a:pPr>
            <a:r>
              <a:rPr lang="en-US" sz="2040" dirty="0" smtClean="0">
                <a:solidFill>
                  <a:srgbClr val="ffffff"/>
                </a:solidFill>
                <a:latin typeface="Montserrat" pitchFamily="34" charset="0"/>
                <a:ea typeface="Montserrat" pitchFamily="34" charset="-122"/>
                <a:cs typeface="Montserrat" pitchFamily="34" charset="-120"/>
              </a:rPr>
              <a:t>Anode</a:t>
            </a:r>
            <a:endParaRPr lang="en-US" dirty="0"/>
          </a:p>
        </p:txBody>
      </p:sp>
      <p:sp>
        <p:nvSpPr>
          <p:cNvPr id="8" name="Object 7"/>
          <p:cNvSpPr/>
          <p:nvPr/>
        </p:nvSpPr>
        <p:spPr>
          <a:xfrm>
            <a:off x="6475381" y="2209694"/>
            <a:ext cx="5551687" cy="799900"/>
          </a:xfrm>
          <a:prstGeom prst="rect">
            <a:avLst/>
          </a:prstGeom>
          <a:noFill/>
        </p:spPr>
        <p:txBody>
          <a:bodyPr wrap="square" rtlCol="0" anchor="t" bIns="0" lIns="0" rIns="0" tIns="0"/>
          <a:lstStyle/>
          <a:p>
            <a:pPr algn="l">
              <a:lnSpc>
                <a:spcPts val="2100"/>
              </a:lnSpc>
              <a:spcBef>
                <a:spcPts val="1131"/>
              </a:spcBef>
              <a:buNone/>
            </a:pPr>
            <a:r>
              <a:rPr lang="en-US" sz="1500" dirty="0" smtClean="0">
                <a:solidFill>
                  <a:srgbClr val="ffffff">
                    <a:alpha val="90000"/>
                  </a:srgbClr>
                </a:solidFill>
                <a:latin typeface="Montserrat" pitchFamily="34" charset="0"/>
                <a:ea typeface="Montserrat" pitchFamily="34" charset="-122"/>
                <a:cs typeface="Montserrat" pitchFamily="34" charset="-120"/>
              </a:rPr>
              <a:t>The anode accepts electrons from the external circuit and is reduced during the electrochemical reaction.</a:t>
            </a:r>
            <a:endParaRPr lang="en-US" dirty="0"/>
          </a:p>
        </p:txBody>
      </p:sp>
      <p:sp>
        <p:nvSpPr>
          <p:cNvPr id="9" name="Object 8"/>
          <p:cNvSpPr/>
          <p:nvPr/>
        </p:nvSpPr>
        <p:spPr>
          <a:xfrm>
            <a:off x="476131" y="4047113"/>
            <a:ext cx="5523119" cy="2333042"/>
          </a:xfrm>
          <a:prstGeom prst="rect">
            <a:avLst/>
          </a:prstGeom>
          <a:noFill/>
          <a:ln w="25400">
            <a:solidFill>
              <a:srgbClr val="62a8bb"/>
            </a:solidFill>
            <a:prstDash val="solid"/>
            <a:miter lim="800000"/>
          </a:ln>
        </p:spPr>
      </p:sp>
      <p:sp>
        <p:nvSpPr>
          <p:cNvPr id="10" name="Object 9"/>
          <p:cNvSpPr/>
          <p:nvPr/>
        </p:nvSpPr>
        <p:spPr>
          <a:xfrm>
            <a:off x="761810" y="4260330"/>
            <a:ext cx="5551687" cy="326373"/>
          </a:xfrm>
          <a:prstGeom prst="rect">
            <a:avLst/>
          </a:prstGeom>
          <a:noFill/>
        </p:spPr>
        <p:txBody>
          <a:bodyPr wrap="square" rtlCol="0" anchor="t" bIns="0" lIns="0" rIns="0" tIns="0"/>
          <a:lstStyle/>
          <a:p>
            <a:pPr algn="l">
              <a:lnSpc>
                <a:spcPts val="2570"/>
              </a:lnSpc>
              <a:buNone/>
            </a:pPr>
            <a:r>
              <a:rPr lang="en-US" sz="2040" dirty="0" smtClean="0">
                <a:solidFill>
                  <a:srgbClr val="ffffff"/>
                </a:solidFill>
                <a:latin typeface="Montserrat" pitchFamily="34" charset="0"/>
                <a:ea typeface="Montserrat" pitchFamily="34" charset="-122"/>
                <a:cs typeface="Montserrat" pitchFamily="34" charset="-120"/>
              </a:rPr>
              <a:t>Electrolyte</a:t>
            </a:r>
            <a:endParaRPr lang="en-US" dirty="0"/>
          </a:p>
        </p:txBody>
      </p:sp>
      <p:sp>
        <p:nvSpPr>
          <p:cNvPr id="11" name="Object 10"/>
          <p:cNvSpPr/>
          <p:nvPr/>
        </p:nvSpPr>
        <p:spPr>
          <a:xfrm>
            <a:off x="761810" y="4733188"/>
            <a:ext cx="5551687" cy="799900"/>
          </a:xfrm>
          <a:prstGeom prst="rect">
            <a:avLst/>
          </a:prstGeom>
          <a:noFill/>
        </p:spPr>
        <p:txBody>
          <a:bodyPr wrap="square" rtlCol="0" anchor="t" bIns="0" lIns="0" rIns="0" tIns="0"/>
          <a:lstStyle/>
          <a:p>
            <a:pPr algn="l">
              <a:lnSpc>
                <a:spcPts val="2100"/>
              </a:lnSpc>
              <a:spcBef>
                <a:spcPts val="1131"/>
              </a:spcBef>
              <a:buNone/>
            </a:pPr>
            <a:r>
              <a:rPr lang="en-US" sz="1500" dirty="0" smtClean="0">
                <a:solidFill>
                  <a:srgbClr val="ffffff">
                    <a:alpha val="90000"/>
                  </a:srgbClr>
                </a:solidFill>
                <a:latin typeface="Montserrat" pitchFamily="34" charset="0"/>
                <a:ea typeface="Montserrat" pitchFamily="34" charset="-122"/>
                <a:cs typeface="Montserrat" pitchFamily="34" charset="-120"/>
              </a:rPr>
              <a:t>The electrolyte allows ionic transport between the cathode and anode to balance the flow of electrons in the external circuit.</a:t>
            </a:r>
            <a:endParaRPr lang="en-US" dirty="0"/>
          </a:p>
        </p:txBody>
      </p:sp>
      <p:sp>
        <p:nvSpPr>
          <p:cNvPr id="12" name="Object 11"/>
          <p:cNvSpPr/>
          <p:nvPr/>
        </p:nvSpPr>
        <p:spPr>
          <a:xfrm>
            <a:off x="6189702" y="4047113"/>
            <a:ext cx="5523119" cy="2333042"/>
          </a:xfrm>
          <a:prstGeom prst="rect">
            <a:avLst/>
          </a:prstGeom>
          <a:noFill/>
          <a:ln w="25400">
            <a:solidFill>
              <a:srgbClr val="62a8bb"/>
            </a:solidFill>
            <a:prstDash val="solid"/>
            <a:miter lim="800000"/>
          </a:ln>
        </p:spPr>
      </p:sp>
      <p:sp>
        <p:nvSpPr>
          <p:cNvPr id="13" name="Object 12"/>
          <p:cNvSpPr/>
          <p:nvPr/>
        </p:nvSpPr>
        <p:spPr>
          <a:xfrm>
            <a:off x="6475381" y="4260330"/>
            <a:ext cx="5551687" cy="326373"/>
          </a:xfrm>
          <a:prstGeom prst="rect">
            <a:avLst/>
          </a:prstGeom>
          <a:noFill/>
        </p:spPr>
        <p:txBody>
          <a:bodyPr wrap="square" rtlCol="0" anchor="t" bIns="0" lIns="0" rIns="0" tIns="0"/>
          <a:lstStyle/>
          <a:p>
            <a:pPr algn="l">
              <a:lnSpc>
                <a:spcPts val="2570"/>
              </a:lnSpc>
              <a:buNone/>
            </a:pPr>
            <a:r>
              <a:rPr lang="en-US" sz="2040" dirty="0" smtClean="0">
                <a:solidFill>
                  <a:srgbClr val="ffffff"/>
                </a:solidFill>
                <a:latin typeface="Montserrat" pitchFamily="34" charset="0"/>
                <a:ea typeface="Montserrat" pitchFamily="34" charset="-122"/>
                <a:cs typeface="Montserrat" pitchFamily="34" charset="-120"/>
              </a:rPr>
              <a:t>Separator</a:t>
            </a:r>
            <a:endParaRPr lang="en-US" dirty="0"/>
          </a:p>
        </p:txBody>
      </p:sp>
      <p:sp>
        <p:nvSpPr>
          <p:cNvPr id="14" name="Object 13"/>
          <p:cNvSpPr/>
          <p:nvPr/>
        </p:nvSpPr>
        <p:spPr>
          <a:xfrm>
            <a:off x="6475381" y="4733188"/>
            <a:ext cx="5551687" cy="799900"/>
          </a:xfrm>
          <a:prstGeom prst="rect">
            <a:avLst/>
          </a:prstGeom>
          <a:noFill/>
        </p:spPr>
        <p:txBody>
          <a:bodyPr wrap="square" rtlCol="0" anchor="t" bIns="0" lIns="0" rIns="0" tIns="0"/>
          <a:lstStyle/>
          <a:p>
            <a:pPr algn="l">
              <a:lnSpc>
                <a:spcPts val="2100"/>
              </a:lnSpc>
              <a:spcBef>
                <a:spcPts val="1131"/>
              </a:spcBef>
              <a:buNone/>
            </a:pPr>
            <a:r>
              <a:rPr lang="en-US" sz="1500" dirty="0" smtClean="0">
                <a:solidFill>
                  <a:srgbClr val="ffffff">
                    <a:alpha val="90000"/>
                  </a:srgbClr>
                </a:solidFill>
                <a:latin typeface="Montserrat" pitchFamily="34" charset="0"/>
                <a:ea typeface="Montserrat" pitchFamily="34" charset="-122"/>
                <a:cs typeface="Montserrat" pitchFamily="34" charset="-120"/>
              </a:rPr>
              <a:t>The separator physically separates the cathode and anode compartments while allowing ionic transport through the electrolyte.</a:t>
            </a:r>
            <a:endParaRPr lang="en-US" dirty="0"/>
          </a:p>
        </p:txBody>
      </p:sp>
    </p:spTree>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62827"/>
            <a:ext cx="12188952" cy="509906"/>
          </a:xfrm>
          <a:prstGeom prst="rect">
            <a:avLst/>
          </a:prstGeom>
          <a:noFill/>
        </p:spPr>
        <p:txBody>
          <a:bodyPr wrap="square" rtlCol="0" anchor="t" bIns="0" lIns="0" rIns="0" tIns="0"/>
          <a:lstStyle/>
          <a:p>
            <a:pPr algn="ctr">
              <a:lnSpc>
                <a:spcPts val="4016"/>
              </a:lnSpc>
              <a:buNone/>
            </a:pPr>
            <a:r>
              <a:rPr lang="en-US" sz="3188" dirty="0" smtClean="0">
                <a:solidFill>
                  <a:srgbClr val="2a2921"/>
                </a:solidFill>
                <a:latin typeface="Montserrat" pitchFamily="34" charset="0"/>
                <a:ea typeface="Montserrat" pitchFamily="34" charset="-122"/>
                <a:cs typeface="Montserrat" pitchFamily="34" charset="-120"/>
              </a:rPr>
              <a:t>Chemistry</a:t>
            </a:r>
            <a:endParaRPr lang="en-US" dirty="0"/>
          </a:p>
        </p:txBody>
      </p:sp>
      <p:pic>
        <p:nvPicPr>
          <p:cNvPr id="3" name="Object 2"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66608" y="2801064"/>
            <a:ext cx="3894751" cy="1218895"/>
          </a:xfrm>
          <a:prstGeom prst="rect">
            <a:avLst/>
          </a:prstGeom>
        </p:spPr>
      </p:pic>
      <p:sp>
        <p:nvSpPr>
          <p:cNvPr id="4" name="Object 3"/>
          <p:cNvSpPr/>
          <p:nvPr/>
        </p:nvSpPr>
        <p:spPr>
          <a:xfrm>
            <a:off x="506287" y="3287922"/>
            <a:ext cx="3526516" cy="230403"/>
          </a:xfrm>
          <a:prstGeom prst="rect">
            <a:avLst/>
          </a:prstGeom>
          <a:noFill/>
        </p:spPr>
        <p:txBody>
          <a:bodyPr wrap="square" rtlCol="0" anchor="t" bIns="0" lIns="0" rIns="0" tIns="0"/>
          <a:lstStyle/>
          <a:p>
            <a:pPr algn="ctr">
              <a:lnSpc>
                <a:spcPts val="1814"/>
              </a:lnSpc>
              <a:buNone/>
            </a:pPr>
            <a:r>
              <a:rPr lang="en-US" sz="1440" dirty="0" smtClean="0">
                <a:solidFill>
                  <a:srgbClr val="2a2921"/>
                </a:solidFill>
                <a:latin typeface="Montserrat" pitchFamily="34" charset="0"/>
                <a:ea typeface="Montserrat" pitchFamily="34" charset="-122"/>
                <a:cs typeface="Montserrat" pitchFamily="34" charset="-120"/>
              </a:rPr>
              <a:t>Oxidation reaction at the anode</a:t>
            </a:r>
            <a:endParaRPr lang="en-US" dirty="0"/>
          </a:p>
        </p:txBody>
      </p:sp>
      <p:sp>
        <p:nvSpPr>
          <p:cNvPr id="5" name="Object 4"/>
          <p:cNvSpPr/>
          <p:nvPr/>
        </p:nvSpPr>
        <p:spPr>
          <a:xfrm>
            <a:off x="761810" y="4138113"/>
            <a:ext cx="3526516" cy="853167"/>
          </a:xfrm>
          <a:prstGeom prst="rect">
            <a:avLst/>
          </a:prstGeom>
          <a:noFill/>
        </p:spPr>
        <p:txBody>
          <a:bodyPr wrap="square" rtlCol="0" anchor="t" bIns="0" lIns="0" rIns="0" tIns="0"/>
          <a:lstStyle/>
          <a:p>
            <a:pPr algn="l">
              <a:lnSpc>
                <a:spcPts val="1680"/>
              </a:lnSpc>
              <a:buNone/>
            </a:pPr>
            <a:r>
              <a:rPr lang="en-US" sz="1200" dirty="0" smtClean="0">
                <a:solidFill>
                  <a:srgbClr val="5a5a4c"/>
                </a:solidFill>
                <a:latin typeface="Montserrat" pitchFamily="34" charset="0"/>
                <a:ea typeface="Montserrat" pitchFamily="34" charset="-122"/>
                <a:cs typeface="Montserrat" pitchFamily="34" charset="-120"/>
              </a:rPr>
              <a:t>Lithium atoms lose electrons and become lithium ions. This oxidation reaction releases electrons that flow through the external circuit.</a:t>
            </a:r>
            <a:endParaRPr lang="en-US" dirty="0"/>
          </a:p>
        </p:txBody>
      </p:sp>
      <p:pic>
        <p:nvPicPr>
          <p:cNvPr id="6" name="Object 5"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48660" y="2801064"/>
            <a:ext cx="3894751" cy="1218895"/>
          </a:xfrm>
          <a:prstGeom prst="rect">
            <a:avLst/>
          </a:prstGeom>
        </p:spPr>
      </p:pic>
      <p:sp>
        <p:nvSpPr>
          <p:cNvPr id="7" name="Object 6"/>
          <p:cNvSpPr/>
          <p:nvPr/>
        </p:nvSpPr>
        <p:spPr>
          <a:xfrm>
            <a:off x="4488329" y="3173651"/>
            <a:ext cx="3212269" cy="460805"/>
          </a:xfrm>
          <a:prstGeom prst="rect">
            <a:avLst/>
          </a:prstGeom>
          <a:noFill/>
        </p:spPr>
        <p:txBody>
          <a:bodyPr wrap="square" rtlCol="0" anchor="t" bIns="0" lIns="0" rIns="0" tIns="0"/>
          <a:lstStyle/>
          <a:p>
            <a:pPr algn="ctr">
              <a:lnSpc>
                <a:spcPts val="1814"/>
              </a:lnSpc>
              <a:buNone/>
            </a:pPr>
            <a:r>
              <a:rPr lang="en-US" sz="1440" dirty="0" smtClean="0">
                <a:solidFill>
                  <a:srgbClr val="2a2921"/>
                </a:solidFill>
                <a:latin typeface="Montserrat" pitchFamily="34" charset="0"/>
                <a:ea typeface="Montserrat" pitchFamily="34" charset="-122"/>
                <a:cs typeface="Montserrat" pitchFamily="34" charset="-120"/>
              </a:rPr>
              <a:t>Reduction reaction at the cathode</a:t>
            </a:r>
            <a:endParaRPr lang="en-US" dirty="0"/>
          </a:p>
        </p:txBody>
      </p:sp>
      <p:sp>
        <p:nvSpPr>
          <p:cNvPr id="8" name="Object 7"/>
          <p:cNvSpPr/>
          <p:nvPr/>
        </p:nvSpPr>
        <p:spPr>
          <a:xfrm>
            <a:off x="4443889" y="4138113"/>
            <a:ext cx="3526516" cy="853167"/>
          </a:xfrm>
          <a:prstGeom prst="rect">
            <a:avLst/>
          </a:prstGeom>
          <a:noFill/>
        </p:spPr>
        <p:txBody>
          <a:bodyPr wrap="square" rtlCol="0" anchor="t" bIns="0" lIns="0" rIns="0" tIns="0"/>
          <a:lstStyle/>
          <a:p>
            <a:pPr algn="l">
              <a:lnSpc>
                <a:spcPts val="1680"/>
              </a:lnSpc>
              <a:buNone/>
            </a:pPr>
            <a:r>
              <a:rPr lang="en-US" sz="1200" dirty="0" smtClean="0">
                <a:solidFill>
                  <a:srgbClr val="5a5a4c"/>
                </a:solidFill>
                <a:latin typeface="Montserrat" pitchFamily="34" charset="0"/>
                <a:ea typeface="Montserrat" pitchFamily="34" charset="-122"/>
                <a:cs typeface="Montserrat" pitchFamily="34" charset="-120"/>
              </a:rPr>
              <a:t>Lithium ions and electrons recombine at the cathode. This reduction reaction consumes electrons coming from the external circuit.</a:t>
            </a:r>
            <a:endParaRPr lang="en-US" dirty="0"/>
          </a:p>
        </p:txBody>
      </p:sp>
      <p:pic>
        <p:nvPicPr>
          <p:cNvPr id="9" name="Object 8"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30713" y="2801064"/>
            <a:ext cx="3894751" cy="1218895"/>
          </a:xfrm>
          <a:prstGeom prst="rect">
            <a:avLst/>
          </a:prstGeom>
        </p:spPr>
      </p:pic>
      <p:sp>
        <p:nvSpPr>
          <p:cNvPr id="10" name="Object 9"/>
          <p:cNvSpPr/>
          <p:nvPr/>
        </p:nvSpPr>
        <p:spPr>
          <a:xfrm>
            <a:off x="8170408" y="3287922"/>
            <a:ext cx="3212269" cy="230403"/>
          </a:xfrm>
          <a:prstGeom prst="rect">
            <a:avLst/>
          </a:prstGeom>
          <a:noFill/>
        </p:spPr>
        <p:txBody>
          <a:bodyPr wrap="square" rtlCol="0" anchor="t" bIns="0" lIns="0" rIns="0" tIns="0"/>
          <a:lstStyle/>
          <a:p>
            <a:pPr algn="ctr">
              <a:lnSpc>
                <a:spcPts val="1814"/>
              </a:lnSpc>
              <a:buNone/>
            </a:pPr>
            <a:r>
              <a:rPr lang="en-US" sz="1440" dirty="0" smtClean="0">
                <a:solidFill>
                  <a:srgbClr val="ffffff"/>
                </a:solidFill>
                <a:latin typeface="Montserrat" pitchFamily="34" charset="0"/>
                <a:ea typeface="Montserrat" pitchFamily="34" charset="-122"/>
                <a:cs typeface="Montserrat" pitchFamily="34" charset="-120"/>
              </a:rPr>
              <a:t>Ionic conduction</a:t>
            </a:r>
            <a:endParaRPr lang="en-US" dirty="0"/>
          </a:p>
        </p:txBody>
      </p:sp>
      <p:sp>
        <p:nvSpPr>
          <p:cNvPr id="11" name="Object 10"/>
          <p:cNvSpPr/>
          <p:nvPr/>
        </p:nvSpPr>
        <p:spPr>
          <a:xfrm>
            <a:off x="8125968" y="4138113"/>
            <a:ext cx="3526516" cy="639875"/>
          </a:xfrm>
          <a:prstGeom prst="rect">
            <a:avLst/>
          </a:prstGeom>
          <a:noFill/>
        </p:spPr>
        <p:txBody>
          <a:bodyPr wrap="square" rtlCol="0" anchor="t" bIns="0" lIns="0" rIns="0" tIns="0"/>
          <a:lstStyle/>
          <a:p>
            <a:pPr algn="l">
              <a:lnSpc>
                <a:spcPts val="1680"/>
              </a:lnSpc>
              <a:buNone/>
            </a:pPr>
            <a:r>
              <a:rPr lang="en-US" sz="1200" dirty="0" smtClean="0">
                <a:solidFill>
                  <a:srgbClr val="5a5a4c"/>
                </a:solidFill>
                <a:latin typeface="Montserrat" pitchFamily="34" charset="0"/>
                <a:ea typeface="Montserrat" pitchFamily="34" charset="-122"/>
                <a:cs typeface="Montserrat" pitchFamily="34" charset="-120"/>
              </a:rPr>
              <a:t>Lithium ions flow through the electrolyte from the anode to the cathode while the battery discharges.</a:t>
            </a:r>
            <a:endParaRPr lang="en-US" dirty="0"/>
          </a:p>
        </p:txBody>
      </p:sp>
    </p:spTree>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5f5f5"/>
        </a:solidFill>
        <a:effectLst/>
      </p:bgPr>
    </p:bg>
    <p:spTree>
      <p:nvGrpSpPr>
        <p:cNvPr id="1" name=""/>
        <p:cNvGrpSpPr/>
        <p:nvPr/>
      </p:nvGrpSpPr>
      <p:grpSpPr>
        <a:xfrm>
          <a:off x="0" y="0"/>
          <a:ext cx="0" cy="0"/>
          <a:chOff x="0" y="0"/>
          <a:chExt cx="0" cy="0"/>
        </a:xfrm>
      </p:grpSpPr>
      <p:sp>
        <p:nvSpPr>
          <p:cNvPr id="2" name="Object 1"/>
          <p:cNvSpPr/>
          <p:nvPr/>
        </p:nvSpPr>
        <p:spPr>
          <a:xfrm>
            <a:off x="476131" y="3171999"/>
            <a:ext cx="3142464" cy="509906"/>
          </a:xfrm>
          <a:prstGeom prst="rect">
            <a:avLst/>
          </a:prstGeom>
          <a:noFill/>
        </p:spPr>
        <p:txBody>
          <a:bodyPr wrap="square" rtlCol="0" anchor="t" bIns="0" lIns="0" rIns="0" tIns="0"/>
          <a:lstStyle/>
          <a:p>
            <a:pPr algn="l">
              <a:lnSpc>
                <a:spcPts val="4016"/>
              </a:lnSpc>
              <a:buNone/>
            </a:pPr>
            <a:r>
              <a:rPr lang="en-US" sz="3188" dirty="0" smtClean="0">
                <a:solidFill>
                  <a:srgbClr val="2a2921"/>
                </a:solidFill>
                <a:latin typeface="Montserrat" pitchFamily="34" charset="0"/>
                <a:ea typeface="Montserrat" pitchFamily="34" charset="-122"/>
                <a:cs typeface="Montserrat" pitchFamily="34" charset="-120"/>
              </a:rPr>
              <a:t>Advantages</a:t>
            </a:r>
            <a:endParaRPr lang="en-US" dirty="0"/>
          </a:p>
        </p:txBody>
      </p:sp>
      <p:pic>
        <p:nvPicPr>
          <p:cNvPr id="3" name="Object 2"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275656" y="1180805"/>
            <a:ext cx="7446688" cy="1076056"/>
          </a:xfrm>
          <a:prstGeom prst="rect">
            <a:avLst/>
          </a:prstGeom>
        </p:spPr>
      </p:pic>
      <p:sp>
        <p:nvSpPr>
          <p:cNvPr id="4" name="Object 3"/>
          <p:cNvSpPr/>
          <p:nvPr/>
        </p:nvSpPr>
        <p:spPr>
          <a:xfrm>
            <a:off x="4475631" y="1555386"/>
            <a:ext cx="6808672" cy="307179"/>
          </a:xfrm>
          <a:prstGeom prst="rect">
            <a:avLst/>
          </a:prstGeom>
          <a:noFill/>
        </p:spPr>
        <p:txBody>
          <a:bodyPr wrap="square" rtlCol="0" anchor="ctr" bIns="0" lIns="0" rIns="0" tIns="0"/>
          <a:lstStyle/>
          <a:p>
            <a:pPr algn="l">
              <a:lnSpc>
                <a:spcPts val="2420"/>
              </a:lnSpc>
              <a:buNone/>
            </a:pPr>
            <a:r>
              <a:rPr lang="en-US" sz="1920" dirty="0" smtClean="0">
                <a:solidFill>
                  <a:srgbClr val="2a2921"/>
                </a:solidFill>
                <a:latin typeface="Montserrat" pitchFamily="34" charset="0"/>
                <a:ea typeface="Montserrat" pitchFamily="34" charset="-122"/>
                <a:cs typeface="Montserrat" pitchFamily="34" charset="-120"/>
              </a:rPr>
              <a:t>High energy density</a:t>
            </a:r>
            <a:endParaRPr lang="en-US" dirty="0"/>
          </a:p>
        </p:txBody>
      </p:sp>
      <p:pic>
        <p:nvPicPr>
          <p:cNvPr id="5" name="Object 4"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75656" y="2323519"/>
            <a:ext cx="4380405" cy="1076056"/>
          </a:xfrm>
          <a:prstGeom prst="rect">
            <a:avLst/>
          </a:prstGeom>
        </p:spPr>
      </p:pic>
      <p:sp>
        <p:nvSpPr>
          <p:cNvPr id="6" name="Object 5"/>
          <p:cNvSpPr/>
          <p:nvPr/>
        </p:nvSpPr>
        <p:spPr>
          <a:xfrm>
            <a:off x="4475631" y="2698100"/>
            <a:ext cx="3780368" cy="307179"/>
          </a:xfrm>
          <a:prstGeom prst="rect">
            <a:avLst/>
          </a:prstGeom>
          <a:noFill/>
        </p:spPr>
        <p:txBody>
          <a:bodyPr wrap="square" rtlCol="0" anchor="ctr" bIns="0" lIns="0" rIns="0" tIns="0"/>
          <a:lstStyle/>
          <a:p>
            <a:pPr algn="l">
              <a:lnSpc>
                <a:spcPts val="2420"/>
              </a:lnSpc>
              <a:buNone/>
            </a:pPr>
            <a:r>
              <a:rPr lang="en-US" sz="1920" dirty="0" smtClean="0">
                <a:solidFill>
                  <a:srgbClr val="2a2921"/>
                </a:solidFill>
                <a:latin typeface="Montserrat" pitchFamily="34" charset="0"/>
                <a:ea typeface="Montserrat" pitchFamily="34" charset="-122"/>
                <a:cs typeface="Montserrat" pitchFamily="34" charset="-120"/>
              </a:rPr>
              <a:t>No memory effect</a:t>
            </a:r>
            <a:endParaRPr lang="en-US" dirty="0"/>
          </a:p>
        </p:txBody>
      </p:sp>
      <p:pic>
        <p:nvPicPr>
          <p:cNvPr id="7" name="Object 6"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75656" y="3466233"/>
            <a:ext cx="5913546" cy="1066533"/>
          </a:xfrm>
          <a:prstGeom prst="rect">
            <a:avLst/>
          </a:prstGeom>
        </p:spPr>
      </p:pic>
      <p:sp>
        <p:nvSpPr>
          <p:cNvPr id="8" name="Object 7"/>
          <p:cNvSpPr/>
          <p:nvPr/>
        </p:nvSpPr>
        <p:spPr>
          <a:xfrm>
            <a:off x="4475631" y="3840814"/>
            <a:ext cx="5294479" cy="307179"/>
          </a:xfrm>
          <a:prstGeom prst="rect">
            <a:avLst/>
          </a:prstGeom>
          <a:noFill/>
        </p:spPr>
        <p:txBody>
          <a:bodyPr wrap="square" rtlCol="0" anchor="ctr" bIns="0" lIns="0" rIns="0" tIns="0"/>
          <a:lstStyle/>
          <a:p>
            <a:pPr algn="l">
              <a:lnSpc>
                <a:spcPts val="2420"/>
              </a:lnSpc>
              <a:buNone/>
            </a:pPr>
            <a:r>
              <a:rPr lang="en-US" sz="1920" dirty="0" smtClean="0">
                <a:solidFill>
                  <a:srgbClr val="2a2921"/>
                </a:solidFill>
                <a:latin typeface="Montserrat" pitchFamily="34" charset="0"/>
                <a:ea typeface="Montserrat" pitchFamily="34" charset="-122"/>
                <a:cs typeface="Montserrat" pitchFamily="34" charset="-120"/>
              </a:rPr>
              <a:t>Low self-discharge</a:t>
            </a:r>
            <a:endParaRPr lang="en-US" dirty="0"/>
          </a:p>
        </p:txBody>
      </p:sp>
      <p:pic>
        <p:nvPicPr>
          <p:cNvPr id="9" name="Object 8"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5656" y="4608947"/>
            <a:ext cx="2847263" cy="1076056"/>
          </a:xfrm>
          <a:prstGeom prst="rect">
            <a:avLst/>
          </a:prstGeom>
        </p:spPr>
      </p:pic>
      <p:sp>
        <p:nvSpPr>
          <p:cNvPr id="10" name="Object 9"/>
          <p:cNvSpPr/>
          <p:nvPr/>
        </p:nvSpPr>
        <p:spPr>
          <a:xfrm>
            <a:off x="4475631" y="4831167"/>
            <a:ext cx="2266175" cy="614358"/>
          </a:xfrm>
          <a:prstGeom prst="rect">
            <a:avLst/>
          </a:prstGeom>
          <a:noFill/>
        </p:spPr>
        <p:txBody>
          <a:bodyPr wrap="square" rtlCol="0" anchor="ctr" bIns="0" lIns="0" rIns="0" tIns="0"/>
          <a:lstStyle/>
          <a:p>
            <a:pPr algn="l">
              <a:lnSpc>
                <a:spcPts val="2420"/>
              </a:lnSpc>
              <a:buNone/>
            </a:pPr>
            <a:r>
              <a:rPr lang="en-US" sz="1920" dirty="0" smtClean="0">
                <a:solidFill>
                  <a:srgbClr val="2a2921"/>
                </a:solidFill>
                <a:latin typeface="Montserrat" pitchFamily="34" charset="0"/>
                <a:ea typeface="Montserrat" pitchFamily="34" charset="-122"/>
                <a:cs typeface="Montserrat" pitchFamily="34" charset="-120"/>
              </a:rPr>
              <a:t>High cell voltage</a:t>
            </a:r>
            <a:endParaRPr lang="en-US" dirty="0"/>
          </a:p>
        </p:txBody>
      </p:sp>
    </p:spTree>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62827"/>
            <a:ext cx="12188952" cy="509906"/>
          </a:xfrm>
          <a:prstGeom prst="rect">
            <a:avLst/>
          </a:prstGeom>
          <a:noFill/>
        </p:spPr>
        <p:txBody>
          <a:bodyPr wrap="square" rtlCol="0" anchor="t" bIns="0" lIns="0" rIns="0" tIns="0"/>
          <a:lstStyle/>
          <a:p>
            <a:pPr algn="ctr">
              <a:lnSpc>
                <a:spcPts val="4016"/>
              </a:lnSpc>
              <a:buNone/>
            </a:pPr>
            <a:r>
              <a:rPr lang="en-US" sz="3188" dirty="0" smtClean="0">
                <a:solidFill>
                  <a:srgbClr val="2a2921"/>
                </a:solidFill>
                <a:latin typeface="Montserrat" pitchFamily="34" charset="0"/>
                <a:ea typeface="Montserrat" pitchFamily="34" charset="-122"/>
                <a:cs typeface="Montserrat" pitchFamily="34" charset="-120"/>
              </a:rPr>
              <a:t>Applications</a:t>
            </a:r>
            <a:endParaRPr lang="en-US" dirty="0"/>
          </a:p>
        </p:txBody>
      </p:sp>
      <p:sp>
        <p:nvSpPr>
          <p:cNvPr id="3" name="Object 2"/>
          <p:cNvSpPr/>
          <p:nvPr/>
        </p:nvSpPr>
        <p:spPr>
          <a:xfrm>
            <a:off x="476131" y="1523619"/>
            <a:ext cx="2094976" cy="3171032"/>
          </a:xfrm>
          <a:prstGeom prst="rect">
            <a:avLst/>
          </a:prstGeom>
          <a:solidFill>
            <a:srgbClr val="f0b356"/>
          </a:solidFill>
        </p:spPr>
      </p:sp>
      <p:pic>
        <p:nvPicPr>
          <p:cNvPr id="4" name="Object 3" descr="preencoded.png">    </p:cNvPr>
          <p:cNvPicPr>
            <a:picLocks noChangeAspect="1"/>
          </p:cNvPicPr>
          <p:nvPr/>
        </p:nvPicPr>
        <p:blipFill>
          <a:blip r:embed="rId1"/>
          <a:srcRect l="29652" r="29652" t="0" b="0"/>
          <a:stretch/>
        </p:blipFill>
        <p:spPr>
          <a:xfrm>
            <a:off x="476131" y="1523619"/>
            <a:ext cx="2094976" cy="3171032"/>
          </a:xfrm>
          <a:prstGeom prst="rect">
            <a:avLst/>
          </a:prstGeom>
        </p:spPr>
      </p:pic>
      <p:sp>
        <p:nvSpPr>
          <p:cNvPr id="5" name="Object 4"/>
          <p:cNvSpPr/>
          <p:nvPr/>
        </p:nvSpPr>
        <p:spPr>
          <a:xfrm>
            <a:off x="371382" y="4833919"/>
            <a:ext cx="2304474" cy="230403"/>
          </a:xfrm>
          <a:prstGeom prst="rect">
            <a:avLst/>
          </a:prstGeom>
          <a:noFill/>
        </p:spPr>
        <p:txBody>
          <a:bodyPr wrap="square" rtlCol="0" anchor="t" bIns="0" lIns="0" rIns="0" tIns="0"/>
          <a:lstStyle/>
          <a:p>
            <a:pPr algn="ctr">
              <a:lnSpc>
                <a:spcPts val="1814"/>
              </a:lnSpc>
              <a:buNone/>
            </a:pPr>
            <a:r>
              <a:rPr lang="en-US" sz="1440" dirty="0" smtClean="0">
                <a:solidFill>
                  <a:srgbClr val="2a2921"/>
                </a:solidFill>
                <a:latin typeface="Montserrat" pitchFamily="34" charset="0"/>
                <a:ea typeface="Montserrat" pitchFamily="34" charset="-122"/>
                <a:cs typeface="Montserrat" pitchFamily="34" charset="-120"/>
              </a:rPr>
              <a:t>Smartphones</a:t>
            </a:r>
            <a:endParaRPr lang="en-US" dirty="0"/>
          </a:p>
        </p:txBody>
      </p:sp>
      <p:sp>
        <p:nvSpPr>
          <p:cNvPr id="6" name="Object 5"/>
          <p:cNvSpPr/>
          <p:nvPr/>
        </p:nvSpPr>
        <p:spPr>
          <a:xfrm>
            <a:off x="371382" y="5150249"/>
            <a:ext cx="2304474" cy="1279751"/>
          </a:xfrm>
          <a:prstGeom prst="rect">
            <a:avLst/>
          </a:prstGeom>
          <a:noFill/>
        </p:spPr>
        <p:txBody>
          <a:bodyPr wrap="square" rtlCol="0" anchor="t" bIns="0" lIns="0" rIns="0" tIns="0"/>
          <a:lstStyle/>
          <a:p>
            <a:pPr algn="ctr">
              <a:lnSpc>
                <a:spcPts val="1680"/>
              </a:lnSpc>
              <a:spcBef>
                <a:spcPts val="663"/>
              </a:spcBef>
              <a:buNone/>
            </a:pPr>
            <a:r>
              <a:rPr lang="en-US" sz="1200" dirty="0" smtClean="0">
                <a:solidFill>
                  <a:srgbClr val="5a5a4c"/>
                </a:solidFill>
                <a:latin typeface="Montserrat" pitchFamily="34" charset="0"/>
                <a:ea typeface="Montserrat" pitchFamily="34" charset="-122"/>
                <a:cs typeface="Montserrat" pitchFamily="34" charset="-120"/>
              </a:rPr>
              <a:t>Lithium-ion batteries power most smartphones, allowing them to be small and portable while still having sufficient battery life.</a:t>
            </a:r>
            <a:endParaRPr lang="en-US" dirty="0"/>
          </a:p>
        </p:txBody>
      </p:sp>
      <p:sp>
        <p:nvSpPr>
          <p:cNvPr id="7" name="Object 6"/>
          <p:cNvSpPr/>
          <p:nvPr/>
        </p:nvSpPr>
        <p:spPr>
          <a:xfrm>
            <a:off x="2761559" y="1523619"/>
            <a:ext cx="2094976" cy="3171032"/>
          </a:xfrm>
          <a:prstGeom prst="rect">
            <a:avLst/>
          </a:prstGeom>
          <a:solidFill>
            <a:srgbClr val="f0b356"/>
          </a:solidFill>
        </p:spPr>
      </p:sp>
      <p:pic>
        <p:nvPicPr>
          <p:cNvPr id="8" name="Object 7" descr="preencoded.png">    </p:cNvPr>
          <p:cNvPicPr>
            <a:picLocks noChangeAspect="1"/>
          </p:cNvPicPr>
          <p:nvPr/>
        </p:nvPicPr>
        <p:blipFill>
          <a:blip r:embed="rId2"/>
          <a:srcRect l="26877" r="26877" t="0" b="0"/>
          <a:stretch/>
        </p:blipFill>
        <p:spPr>
          <a:xfrm>
            <a:off x="2761559" y="1523619"/>
            <a:ext cx="2094976" cy="3171032"/>
          </a:xfrm>
          <a:prstGeom prst="rect">
            <a:avLst/>
          </a:prstGeom>
        </p:spPr>
      </p:pic>
      <p:sp>
        <p:nvSpPr>
          <p:cNvPr id="9" name="Object 8"/>
          <p:cNvSpPr/>
          <p:nvPr/>
        </p:nvSpPr>
        <p:spPr>
          <a:xfrm>
            <a:off x="2656811" y="4833919"/>
            <a:ext cx="2304474" cy="230403"/>
          </a:xfrm>
          <a:prstGeom prst="rect">
            <a:avLst/>
          </a:prstGeom>
          <a:noFill/>
        </p:spPr>
        <p:txBody>
          <a:bodyPr wrap="square" rtlCol="0" anchor="t" bIns="0" lIns="0" rIns="0" tIns="0"/>
          <a:lstStyle/>
          <a:p>
            <a:pPr algn="ctr">
              <a:lnSpc>
                <a:spcPts val="1814"/>
              </a:lnSpc>
              <a:buNone/>
            </a:pPr>
            <a:r>
              <a:rPr lang="en-US" sz="1440" dirty="0" smtClean="0">
                <a:solidFill>
                  <a:srgbClr val="2a2921"/>
                </a:solidFill>
                <a:latin typeface="Montserrat" pitchFamily="34" charset="0"/>
                <a:ea typeface="Montserrat" pitchFamily="34" charset="-122"/>
                <a:cs typeface="Montserrat" pitchFamily="34" charset="-120"/>
              </a:rPr>
              <a:t>Laptops</a:t>
            </a:r>
            <a:endParaRPr lang="en-US" dirty="0"/>
          </a:p>
        </p:txBody>
      </p:sp>
      <p:sp>
        <p:nvSpPr>
          <p:cNvPr id="10" name="Object 9"/>
          <p:cNvSpPr/>
          <p:nvPr/>
        </p:nvSpPr>
        <p:spPr>
          <a:xfrm>
            <a:off x="2656811" y="5150249"/>
            <a:ext cx="2304474" cy="1066459"/>
          </a:xfrm>
          <a:prstGeom prst="rect">
            <a:avLst/>
          </a:prstGeom>
          <a:noFill/>
        </p:spPr>
        <p:txBody>
          <a:bodyPr wrap="square" rtlCol="0" anchor="t" bIns="0" lIns="0" rIns="0" tIns="0"/>
          <a:lstStyle/>
          <a:p>
            <a:pPr algn="ctr">
              <a:lnSpc>
                <a:spcPts val="1680"/>
              </a:lnSpc>
              <a:spcBef>
                <a:spcPts val="663"/>
              </a:spcBef>
              <a:buNone/>
            </a:pPr>
            <a:r>
              <a:rPr lang="en-US" sz="1200" dirty="0" smtClean="0">
                <a:solidFill>
                  <a:srgbClr val="5a5a4c"/>
                </a:solidFill>
                <a:latin typeface="Montserrat" pitchFamily="34" charset="0"/>
                <a:ea typeface="Montserrat" pitchFamily="34" charset="-122"/>
                <a:cs typeface="Montserrat" pitchFamily="34" charset="-120"/>
              </a:rPr>
              <a:t>Laptops use lithium-ion batteries to be lightweight and portable while still providing hours of use on a single charge.</a:t>
            </a:r>
            <a:endParaRPr lang="en-US" dirty="0"/>
          </a:p>
        </p:txBody>
      </p:sp>
      <p:sp>
        <p:nvSpPr>
          <p:cNvPr id="11" name="Object 10"/>
          <p:cNvSpPr/>
          <p:nvPr/>
        </p:nvSpPr>
        <p:spPr>
          <a:xfrm>
            <a:off x="5046988" y="1523619"/>
            <a:ext cx="2094976" cy="3171032"/>
          </a:xfrm>
          <a:prstGeom prst="rect">
            <a:avLst/>
          </a:prstGeom>
          <a:solidFill>
            <a:srgbClr val="f0b356"/>
          </a:solidFill>
        </p:spPr>
      </p:sp>
      <p:pic>
        <p:nvPicPr>
          <p:cNvPr id="12" name="Object 11" descr="preencoded.png">    </p:cNvPr>
          <p:cNvPicPr>
            <a:picLocks noChangeAspect="1"/>
          </p:cNvPicPr>
          <p:nvPr/>
        </p:nvPicPr>
        <p:blipFill>
          <a:blip r:embed="rId3"/>
          <a:srcRect l="25225" r="25225" t="0" b="0"/>
          <a:stretch/>
        </p:blipFill>
        <p:spPr>
          <a:xfrm>
            <a:off x="5046988" y="1523619"/>
            <a:ext cx="2094976" cy="3171032"/>
          </a:xfrm>
          <a:prstGeom prst="rect">
            <a:avLst/>
          </a:prstGeom>
        </p:spPr>
      </p:pic>
      <p:sp>
        <p:nvSpPr>
          <p:cNvPr id="13" name="Object 12"/>
          <p:cNvSpPr/>
          <p:nvPr/>
        </p:nvSpPr>
        <p:spPr>
          <a:xfrm>
            <a:off x="4942239" y="4833919"/>
            <a:ext cx="2304474" cy="230403"/>
          </a:xfrm>
          <a:prstGeom prst="rect">
            <a:avLst/>
          </a:prstGeom>
          <a:noFill/>
        </p:spPr>
        <p:txBody>
          <a:bodyPr wrap="square" rtlCol="0" anchor="t" bIns="0" lIns="0" rIns="0" tIns="0"/>
          <a:lstStyle/>
          <a:p>
            <a:pPr algn="ctr">
              <a:lnSpc>
                <a:spcPts val="1814"/>
              </a:lnSpc>
              <a:buNone/>
            </a:pPr>
            <a:r>
              <a:rPr lang="en-US" sz="1440" dirty="0" smtClean="0">
                <a:solidFill>
                  <a:srgbClr val="2a2921"/>
                </a:solidFill>
                <a:latin typeface="Montserrat" pitchFamily="34" charset="0"/>
                <a:ea typeface="Montserrat" pitchFamily="34" charset="-122"/>
                <a:cs typeface="Montserrat" pitchFamily="34" charset="-120"/>
              </a:rPr>
              <a:t>Electric vehicles</a:t>
            </a:r>
            <a:endParaRPr lang="en-US" dirty="0"/>
          </a:p>
        </p:txBody>
      </p:sp>
      <p:sp>
        <p:nvSpPr>
          <p:cNvPr id="14" name="Object 13"/>
          <p:cNvSpPr/>
          <p:nvPr/>
        </p:nvSpPr>
        <p:spPr>
          <a:xfrm>
            <a:off x="4942239" y="5150249"/>
            <a:ext cx="2304474" cy="1066459"/>
          </a:xfrm>
          <a:prstGeom prst="rect">
            <a:avLst/>
          </a:prstGeom>
          <a:noFill/>
        </p:spPr>
        <p:txBody>
          <a:bodyPr wrap="square" rtlCol="0" anchor="t" bIns="0" lIns="0" rIns="0" tIns="0"/>
          <a:lstStyle/>
          <a:p>
            <a:pPr algn="ctr">
              <a:lnSpc>
                <a:spcPts val="1680"/>
              </a:lnSpc>
              <a:spcBef>
                <a:spcPts val="663"/>
              </a:spcBef>
              <a:buNone/>
            </a:pPr>
            <a:r>
              <a:rPr lang="en-US" sz="1200" dirty="0" smtClean="0">
                <a:solidFill>
                  <a:srgbClr val="5a5a4c"/>
                </a:solidFill>
                <a:latin typeface="Montserrat" pitchFamily="34" charset="0"/>
                <a:ea typeface="Montserrat" pitchFamily="34" charset="-122"/>
                <a:cs typeface="Montserrat" pitchFamily="34" charset="-120"/>
              </a:rPr>
              <a:t>Electric vehicles like Tesla use large lithium-ion battery packs to store the energy that powers the electric motor.</a:t>
            </a:r>
            <a:endParaRPr lang="en-US" dirty="0"/>
          </a:p>
        </p:txBody>
      </p:sp>
      <p:sp>
        <p:nvSpPr>
          <p:cNvPr id="15" name="Object 14"/>
          <p:cNvSpPr/>
          <p:nvPr/>
        </p:nvSpPr>
        <p:spPr>
          <a:xfrm>
            <a:off x="7332416" y="1523619"/>
            <a:ext cx="2094976" cy="3171032"/>
          </a:xfrm>
          <a:prstGeom prst="rect">
            <a:avLst/>
          </a:prstGeom>
          <a:solidFill>
            <a:srgbClr val="f0b356"/>
          </a:solidFill>
        </p:spPr>
      </p:sp>
      <p:pic>
        <p:nvPicPr>
          <p:cNvPr id="16" name="Object 15" descr="preencoded.png">    </p:cNvPr>
          <p:cNvPicPr>
            <a:picLocks noChangeAspect="1"/>
          </p:cNvPicPr>
          <p:nvPr/>
        </p:nvPicPr>
        <p:blipFill>
          <a:blip r:embed="rId4"/>
          <a:srcRect l="16967" r="16967" t="0" b="0"/>
          <a:stretch/>
        </p:blipFill>
        <p:spPr>
          <a:xfrm>
            <a:off x="7332416" y="1523619"/>
            <a:ext cx="2094976" cy="3171032"/>
          </a:xfrm>
          <a:prstGeom prst="rect">
            <a:avLst/>
          </a:prstGeom>
        </p:spPr>
      </p:pic>
      <p:sp>
        <p:nvSpPr>
          <p:cNvPr id="17" name="Object 16"/>
          <p:cNvSpPr/>
          <p:nvPr/>
        </p:nvSpPr>
        <p:spPr>
          <a:xfrm>
            <a:off x="7227668" y="4833919"/>
            <a:ext cx="2304474" cy="230403"/>
          </a:xfrm>
          <a:prstGeom prst="rect">
            <a:avLst/>
          </a:prstGeom>
          <a:noFill/>
        </p:spPr>
        <p:txBody>
          <a:bodyPr wrap="square" rtlCol="0" anchor="t" bIns="0" lIns="0" rIns="0" tIns="0"/>
          <a:lstStyle/>
          <a:p>
            <a:pPr algn="ctr">
              <a:lnSpc>
                <a:spcPts val="1814"/>
              </a:lnSpc>
              <a:buNone/>
            </a:pPr>
            <a:r>
              <a:rPr lang="en-US" sz="1440" dirty="0" smtClean="0">
                <a:solidFill>
                  <a:srgbClr val="2a2921"/>
                </a:solidFill>
                <a:latin typeface="Montserrat" pitchFamily="34" charset="0"/>
                <a:ea typeface="Montserrat" pitchFamily="34" charset="-122"/>
                <a:cs typeface="Montserrat" pitchFamily="34" charset="-120"/>
              </a:rPr>
              <a:t>Power tools</a:t>
            </a:r>
            <a:endParaRPr lang="en-US" dirty="0"/>
          </a:p>
        </p:txBody>
      </p:sp>
      <p:sp>
        <p:nvSpPr>
          <p:cNvPr id="18" name="Object 17"/>
          <p:cNvSpPr/>
          <p:nvPr/>
        </p:nvSpPr>
        <p:spPr>
          <a:xfrm>
            <a:off x="7227668" y="5150249"/>
            <a:ext cx="2304474" cy="1066459"/>
          </a:xfrm>
          <a:prstGeom prst="rect">
            <a:avLst/>
          </a:prstGeom>
          <a:noFill/>
        </p:spPr>
        <p:txBody>
          <a:bodyPr wrap="square" rtlCol="0" anchor="t" bIns="0" lIns="0" rIns="0" tIns="0"/>
          <a:lstStyle/>
          <a:p>
            <a:pPr algn="ctr">
              <a:lnSpc>
                <a:spcPts val="1680"/>
              </a:lnSpc>
              <a:spcBef>
                <a:spcPts val="663"/>
              </a:spcBef>
              <a:buNone/>
            </a:pPr>
            <a:r>
              <a:rPr lang="en-US" sz="1200" dirty="0" smtClean="0">
                <a:solidFill>
                  <a:srgbClr val="5a5a4c"/>
                </a:solidFill>
                <a:latin typeface="Montserrat" pitchFamily="34" charset="0"/>
                <a:ea typeface="Montserrat" pitchFamily="34" charset="-122"/>
                <a:cs typeface="Montserrat" pitchFamily="34" charset="-120"/>
              </a:rPr>
              <a:t>Cordless power tools like drills use lithium-ion batteries so they can be used anywhere without a power cord.</a:t>
            </a:r>
            <a:endParaRPr lang="en-US" dirty="0"/>
          </a:p>
        </p:txBody>
      </p:sp>
      <p:sp>
        <p:nvSpPr>
          <p:cNvPr id="19" name="Object 18"/>
          <p:cNvSpPr/>
          <p:nvPr/>
        </p:nvSpPr>
        <p:spPr>
          <a:xfrm>
            <a:off x="9617845" y="1523619"/>
            <a:ext cx="2094976" cy="3171032"/>
          </a:xfrm>
          <a:prstGeom prst="rect">
            <a:avLst/>
          </a:prstGeom>
          <a:solidFill>
            <a:srgbClr val="f0b356"/>
          </a:solidFill>
        </p:spPr>
      </p:sp>
      <p:pic>
        <p:nvPicPr>
          <p:cNvPr id="20" name="Object 19" descr="preencoded.png">    </p:cNvPr>
          <p:cNvPicPr>
            <a:picLocks noChangeAspect="1"/>
          </p:cNvPicPr>
          <p:nvPr/>
        </p:nvPicPr>
        <p:blipFill>
          <a:blip r:embed="rId5"/>
          <a:srcRect l="16967" r="16967" t="0" b="0"/>
          <a:stretch/>
        </p:blipFill>
        <p:spPr>
          <a:xfrm>
            <a:off x="9617845" y="1523619"/>
            <a:ext cx="2094976" cy="3171032"/>
          </a:xfrm>
          <a:prstGeom prst="rect">
            <a:avLst/>
          </a:prstGeom>
        </p:spPr>
      </p:pic>
      <p:sp>
        <p:nvSpPr>
          <p:cNvPr id="21" name="Object 20"/>
          <p:cNvSpPr/>
          <p:nvPr/>
        </p:nvSpPr>
        <p:spPr>
          <a:xfrm>
            <a:off x="9513096" y="4833919"/>
            <a:ext cx="2304474" cy="230403"/>
          </a:xfrm>
          <a:prstGeom prst="rect">
            <a:avLst/>
          </a:prstGeom>
          <a:noFill/>
        </p:spPr>
        <p:txBody>
          <a:bodyPr wrap="square" rtlCol="0" anchor="t" bIns="0" lIns="0" rIns="0" tIns="0"/>
          <a:lstStyle/>
          <a:p>
            <a:pPr algn="ctr">
              <a:lnSpc>
                <a:spcPts val="1814"/>
              </a:lnSpc>
              <a:buNone/>
            </a:pPr>
            <a:r>
              <a:rPr lang="en-US" sz="1440" dirty="0" smtClean="0">
                <a:solidFill>
                  <a:srgbClr val="2a2921"/>
                </a:solidFill>
                <a:latin typeface="Montserrat" pitchFamily="34" charset="0"/>
                <a:ea typeface="Montserrat" pitchFamily="34" charset="-122"/>
                <a:cs typeface="Montserrat" pitchFamily="34" charset="-120"/>
              </a:rPr>
              <a:t>Drones</a:t>
            </a:r>
            <a:endParaRPr lang="en-US" dirty="0"/>
          </a:p>
        </p:txBody>
      </p:sp>
      <p:sp>
        <p:nvSpPr>
          <p:cNvPr id="22" name="Object 21"/>
          <p:cNvSpPr/>
          <p:nvPr/>
        </p:nvSpPr>
        <p:spPr>
          <a:xfrm>
            <a:off x="9513096" y="5150249"/>
            <a:ext cx="2304474" cy="853167"/>
          </a:xfrm>
          <a:prstGeom prst="rect">
            <a:avLst/>
          </a:prstGeom>
          <a:noFill/>
        </p:spPr>
        <p:txBody>
          <a:bodyPr wrap="square" rtlCol="0" anchor="t" bIns="0" lIns="0" rIns="0" tIns="0"/>
          <a:lstStyle/>
          <a:p>
            <a:pPr algn="ctr">
              <a:lnSpc>
                <a:spcPts val="1680"/>
              </a:lnSpc>
              <a:spcBef>
                <a:spcPts val="663"/>
              </a:spcBef>
              <a:buNone/>
            </a:pPr>
            <a:r>
              <a:rPr lang="en-US" sz="1200" dirty="0" smtClean="0">
                <a:solidFill>
                  <a:srgbClr val="5a5a4c"/>
                </a:solidFill>
                <a:latin typeface="Montserrat" pitchFamily="34" charset="0"/>
                <a:ea typeface="Montserrat" pitchFamily="34" charset="-122"/>
                <a:cs typeface="Montserrat" pitchFamily="34" charset="-120"/>
              </a:rPr>
              <a:t>Drones use lithium polymer batteries which are lightweight to allow longer flight times.</a:t>
            </a:r>
            <a:endParaRPr lang="en-US" dirty="0"/>
          </a:p>
        </p:txBody>
      </p:sp>
    </p:spTree>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62827"/>
            <a:ext cx="12188952" cy="509906"/>
          </a:xfrm>
          <a:prstGeom prst="rect">
            <a:avLst/>
          </a:prstGeom>
          <a:noFill/>
        </p:spPr>
        <p:txBody>
          <a:bodyPr wrap="square" rtlCol="0" anchor="t" bIns="0" lIns="0" rIns="0" tIns="0"/>
          <a:lstStyle/>
          <a:p>
            <a:pPr algn="ctr">
              <a:lnSpc>
                <a:spcPts val="4016"/>
              </a:lnSpc>
              <a:buNone/>
            </a:pPr>
            <a:r>
              <a:rPr lang="en-US" sz="3188" dirty="0" smtClean="0">
                <a:solidFill>
                  <a:srgbClr val="2a2921"/>
                </a:solidFill>
                <a:latin typeface="Montserrat" pitchFamily="34" charset="0"/>
                <a:ea typeface="Montserrat" pitchFamily="34" charset="-122"/>
                <a:cs typeface="Montserrat" pitchFamily="34" charset="-120"/>
              </a:rPr>
              <a:t>Safety</a:t>
            </a:r>
            <a:endParaRPr lang="en-US" dirty="0"/>
          </a:p>
        </p:txBody>
      </p:sp>
      <p:pic>
        <p:nvPicPr>
          <p:cNvPr id="3" name="Object 2"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810764" y="2410710"/>
            <a:ext cx="761810" cy="809423"/>
          </a:xfrm>
          <a:prstGeom prst="rect">
            <a:avLst/>
          </a:prstGeom>
        </p:spPr>
      </p:pic>
      <p:sp>
        <p:nvSpPr>
          <p:cNvPr id="4" name="Object 3"/>
          <p:cNvSpPr/>
          <p:nvPr/>
        </p:nvSpPr>
        <p:spPr>
          <a:xfrm>
            <a:off x="461847" y="3618357"/>
            <a:ext cx="3456711" cy="230403"/>
          </a:xfrm>
          <a:prstGeom prst="rect">
            <a:avLst/>
          </a:prstGeom>
          <a:noFill/>
        </p:spPr>
        <p:txBody>
          <a:bodyPr wrap="square" rtlCol="0" anchor="t" bIns="0" lIns="0" rIns="0" tIns="0"/>
          <a:lstStyle/>
          <a:p>
            <a:pPr algn="ctr">
              <a:lnSpc>
                <a:spcPts val="1814"/>
              </a:lnSpc>
              <a:buNone/>
            </a:pPr>
            <a:r>
              <a:rPr lang="en-US" sz="1440" dirty="0" smtClean="0">
                <a:solidFill>
                  <a:srgbClr val="2a2921"/>
                </a:solidFill>
                <a:latin typeface="Montserrat" pitchFamily="34" charset="0"/>
                <a:ea typeface="Montserrat" pitchFamily="34" charset="-122"/>
                <a:cs typeface="Montserrat" pitchFamily="34" charset="-120"/>
              </a:rPr>
              <a:t>Risk of fire or explosion</a:t>
            </a:r>
            <a:endParaRPr lang="en-US" dirty="0"/>
          </a:p>
        </p:txBody>
      </p:sp>
      <p:sp>
        <p:nvSpPr>
          <p:cNvPr id="5" name="Object 4"/>
          <p:cNvSpPr/>
          <p:nvPr/>
        </p:nvSpPr>
        <p:spPr>
          <a:xfrm>
            <a:off x="461847" y="3934687"/>
            <a:ext cx="3456711" cy="639875"/>
          </a:xfrm>
          <a:prstGeom prst="rect">
            <a:avLst/>
          </a:prstGeom>
          <a:noFill/>
        </p:spPr>
        <p:txBody>
          <a:bodyPr wrap="square" rtlCol="0" anchor="t" bIns="0" lIns="0" rIns="0" tIns="0"/>
          <a:lstStyle/>
          <a:p>
            <a:pPr algn="ctr">
              <a:lnSpc>
                <a:spcPts val="1680"/>
              </a:lnSpc>
              <a:spcBef>
                <a:spcPts val="663"/>
              </a:spcBef>
              <a:buNone/>
            </a:pPr>
            <a:r>
              <a:rPr lang="en-US" sz="1200" dirty="0" smtClean="0">
                <a:solidFill>
                  <a:srgbClr val="5a5a4c"/>
                </a:solidFill>
                <a:latin typeface="Montserrat" pitchFamily="34" charset="0"/>
                <a:ea typeface="Montserrat" pitchFamily="34" charset="-122"/>
                <a:cs typeface="Montserrat" pitchFamily="34" charset="-120"/>
              </a:rPr>
              <a:t>Lithium batteries can overheat and catch fire if damaged, exposed to high temperatures, or improperly charged.</a:t>
            </a:r>
            <a:endParaRPr lang="en-US" dirty="0"/>
          </a:p>
        </p:txBody>
      </p:sp>
      <p:pic>
        <p:nvPicPr>
          <p:cNvPr id="6" name="Object 5"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82014" y="2377226"/>
            <a:ext cx="618970" cy="885604"/>
          </a:xfrm>
          <a:prstGeom prst="rect">
            <a:avLst/>
          </a:prstGeom>
        </p:spPr>
      </p:pic>
      <p:sp>
        <p:nvSpPr>
          <p:cNvPr id="7" name="Object 6"/>
          <p:cNvSpPr/>
          <p:nvPr/>
        </p:nvSpPr>
        <p:spPr>
          <a:xfrm>
            <a:off x="4360883" y="3618357"/>
            <a:ext cx="3467185" cy="230403"/>
          </a:xfrm>
          <a:prstGeom prst="rect">
            <a:avLst/>
          </a:prstGeom>
          <a:noFill/>
        </p:spPr>
        <p:txBody>
          <a:bodyPr wrap="square" rtlCol="0" anchor="t" bIns="0" lIns="0" rIns="0" tIns="0"/>
          <a:lstStyle/>
          <a:p>
            <a:pPr algn="ctr">
              <a:lnSpc>
                <a:spcPts val="1814"/>
              </a:lnSpc>
              <a:buNone/>
            </a:pPr>
            <a:r>
              <a:rPr lang="en-US" sz="1440" dirty="0" smtClean="0">
                <a:solidFill>
                  <a:srgbClr val="2a2921"/>
                </a:solidFill>
                <a:latin typeface="Montserrat" pitchFamily="34" charset="0"/>
                <a:ea typeface="Montserrat" pitchFamily="34" charset="-122"/>
                <a:cs typeface="Montserrat" pitchFamily="34" charset="-120"/>
              </a:rPr>
              <a:t>Exposure to chemicals</a:t>
            </a:r>
            <a:endParaRPr lang="en-US" dirty="0"/>
          </a:p>
        </p:txBody>
      </p:sp>
      <p:sp>
        <p:nvSpPr>
          <p:cNvPr id="8" name="Object 7"/>
          <p:cNvSpPr/>
          <p:nvPr/>
        </p:nvSpPr>
        <p:spPr>
          <a:xfrm>
            <a:off x="4360883" y="3934687"/>
            <a:ext cx="3467185" cy="426584"/>
          </a:xfrm>
          <a:prstGeom prst="rect">
            <a:avLst/>
          </a:prstGeom>
          <a:noFill/>
        </p:spPr>
        <p:txBody>
          <a:bodyPr wrap="square" rtlCol="0" anchor="t" bIns="0" lIns="0" rIns="0" tIns="0"/>
          <a:lstStyle/>
          <a:p>
            <a:pPr algn="ctr">
              <a:lnSpc>
                <a:spcPts val="1680"/>
              </a:lnSpc>
              <a:spcBef>
                <a:spcPts val="663"/>
              </a:spcBef>
              <a:buNone/>
            </a:pPr>
            <a:r>
              <a:rPr lang="en-US" sz="1200" dirty="0" smtClean="0">
                <a:solidFill>
                  <a:srgbClr val="5a5a4c"/>
                </a:solidFill>
                <a:latin typeface="Montserrat" pitchFamily="34" charset="0"/>
                <a:ea typeface="Montserrat" pitchFamily="34" charset="-122"/>
                <a:cs typeface="Montserrat" pitchFamily="34" charset="-120"/>
              </a:rPr>
              <a:t>A damaged lithium battery can leak toxic and corrosive electrolytes.</a:t>
            </a:r>
            <a:endParaRPr lang="en-US" dirty="0"/>
          </a:p>
        </p:txBody>
      </p:sp>
      <p:pic>
        <p:nvPicPr>
          <p:cNvPr id="9" name="Object 8"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41218" y="2366073"/>
            <a:ext cx="923694" cy="885604"/>
          </a:xfrm>
          <a:prstGeom prst="rect">
            <a:avLst/>
          </a:prstGeom>
        </p:spPr>
      </p:pic>
      <p:sp>
        <p:nvSpPr>
          <p:cNvPr id="10" name="Object 9"/>
          <p:cNvSpPr/>
          <p:nvPr/>
        </p:nvSpPr>
        <p:spPr>
          <a:xfrm>
            <a:off x="8296582" y="3618357"/>
            <a:ext cx="3404336" cy="230403"/>
          </a:xfrm>
          <a:prstGeom prst="rect">
            <a:avLst/>
          </a:prstGeom>
          <a:noFill/>
        </p:spPr>
        <p:txBody>
          <a:bodyPr wrap="square" rtlCol="0" anchor="t" bIns="0" lIns="0" rIns="0" tIns="0"/>
          <a:lstStyle/>
          <a:p>
            <a:pPr algn="ctr">
              <a:lnSpc>
                <a:spcPts val="1814"/>
              </a:lnSpc>
              <a:buNone/>
            </a:pPr>
            <a:r>
              <a:rPr lang="en-US" sz="1440" dirty="0" smtClean="0">
                <a:solidFill>
                  <a:srgbClr val="2a2921"/>
                </a:solidFill>
                <a:latin typeface="Montserrat" pitchFamily="34" charset="0"/>
                <a:ea typeface="Montserrat" pitchFamily="34" charset="-122"/>
                <a:cs typeface="Montserrat" pitchFamily="34" charset="-120"/>
              </a:rPr>
              <a:t>Proper handling and storage</a:t>
            </a:r>
            <a:endParaRPr lang="en-US" dirty="0"/>
          </a:p>
        </p:txBody>
      </p:sp>
      <p:sp>
        <p:nvSpPr>
          <p:cNvPr id="11" name="Object 10"/>
          <p:cNvSpPr/>
          <p:nvPr/>
        </p:nvSpPr>
        <p:spPr>
          <a:xfrm>
            <a:off x="8296582" y="3934687"/>
            <a:ext cx="3404336" cy="639875"/>
          </a:xfrm>
          <a:prstGeom prst="rect">
            <a:avLst/>
          </a:prstGeom>
          <a:noFill/>
        </p:spPr>
        <p:txBody>
          <a:bodyPr wrap="square" rtlCol="0" anchor="t" bIns="0" lIns="0" rIns="0" tIns="0"/>
          <a:lstStyle/>
          <a:p>
            <a:pPr algn="ctr">
              <a:lnSpc>
                <a:spcPts val="1680"/>
              </a:lnSpc>
              <a:spcBef>
                <a:spcPts val="663"/>
              </a:spcBef>
              <a:buNone/>
            </a:pPr>
            <a:r>
              <a:rPr lang="en-US" sz="1200" dirty="0" smtClean="0">
                <a:solidFill>
                  <a:srgbClr val="5a5a4c"/>
                </a:solidFill>
                <a:latin typeface="Montserrat" pitchFamily="34" charset="0"/>
                <a:ea typeface="Montserrat" pitchFamily="34" charset="-122"/>
                <a:cs typeface="Montserrat" pitchFamily="34" charset="-120"/>
              </a:rPr>
              <a:t>Store lithium batteries in cool, dry places away from moisture, and handle them carefully to prevent damage.</a:t>
            </a:r>
            <a:endParaRPr lang="en-US" dirty="0"/>
          </a:p>
        </p:txBody>
      </p:sp>
      <p:sp>
        <p:nvSpPr>
          <p:cNvPr id="12" name="Object 11"/>
          <p:cNvSpPr/>
          <p:nvPr/>
        </p:nvSpPr>
        <p:spPr>
          <a:xfrm>
            <a:off x="0" y="5637390"/>
            <a:ext cx="12188952" cy="1218895"/>
          </a:xfrm>
          <a:prstGeom prst="rect">
            <a:avLst/>
          </a:prstGeom>
          <a:solidFill>
            <a:srgbClr val="e66922"/>
          </a:solidFill>
        </p:spPr>
      </p:sp>
      <p:sp>
        <p:nvSpPr>
          <p:cNvPr id="13" name="Object 12"/>
          <p:cNvSpPr/>
          <p:nvPr/>
        </p:nvSpPr>
        <p:spPr>
          <a:xfrm>
            <a:off x="1186994" y="5954315"/>
            <a:ext cx="9814963" cy="575821"/>
          </a:xfrm>
          <a:prstGeom prst="rect">
            <a:avLst/>
          </a:prstGeom>
          <a:noFill/>
        </p:spPr>
        <p:txBody>
          <a:bodyPr wrap="square" rtlCol="0" anchor="t" bIns="0" lIns="0" rIns="0" tIns="0"/>
          <a:lstStyle/>
          <a:p>
            <a:pPr algn="ctr">
              <a:lnSpc>
                <a:spcPts val="2268"/>
              </a:lnSpc>
              <a:buNone/>
            </a:pPr>
            <a:r>
              <a:rPr lang="en-US" sz="1800" dirty="0" smtClean="0">
                <a:solidFill>
                  <a:srgbClr val="ffffff"/>
                </a:solidFill>
                <a:latin typeface="Montserrat" pitchFamily="34" charset="0"/>
                <a:ea typeface="Montserrat" pitchFamily="34" charset="-122"/>
                <a:cs typeface="Montserrat" pitchFamily="34" charset="-120"/>
              </a:rPr>
              <a:t>Lithium batteries are safe when properly used, but can pose hazards if mishandled or damaged. Take care when using, charging, and storing them.</a:t>
            </a:r>
            <a:endParaRPr lang="en-US" dirty="0"/>
          </a:p>
        </p:txBody>
      </p:sp>
    </p:spTree>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62827"/>
            <a:ext cx="12188952" cy="509906"/>
          </a:xfrm>
          <a:prstGeom prst="rect">
            <a:avLst/>
          </a:prstGeom>
          <a:noFill/>
        </p:spPr>
        <p:txBody>
          <a:bodyPr wrap="square" rtlCol="0" anchor="t" bIns="0" lIns="0" rIns="0" tIns="0"/>
          <a:lstStyle/>
          <a:p>
            <a:pPr algn="ctr">
              <a:lnSpc>
                <a:spcPts val="4016"/>
              </a:lnSpc>
              <a:buNone/>
            </a:pPr>
            <a:r>
              <a:rPr lang="en-US" sz="3188" dirty="0" smtClean="0">
                <a:solidFill>
                  <a:srgbClr val="ffffff"/>
                </a:solidFill>
                <a:latin typeface="Montserrat" pitchFamily="34" charset="0"/>
                <a:ea typeface="Montserrat" pitchFamily="34" charset="-122"/>
                <a:cs typeface="Montserrat" pitchFamily="34" charset="-120"/>
              </a:rPr>
              <a:t>Recycling</a:t>
            </a:r>
            <a:endParaRPr lang="en-US" dirty="0"/>
          </a:p>
        </p:txBody>
      </p:sp>
      <p:sp>
        <p:nvSpPr>
          <p:cNvPr id="3" name="Object 2"/>
          <p:cNvSpPr/>
          <p:nvPr/>
        </p:nvSpPr>
        <p:spPr>
          <a:xfrm>
            <a:off x="952262" y="1780135"/>
            <a:ext cx="5446938" cy="4322153"/>
          </a:xfrm>
          <a:prstGeom prst="rect">
            <a:avLst/>
          </a:prstGeom>
          <a:noFill/>
        </p:spPr>
        <p:txBody>
          <a:bodyPr wrap="square" rtlCol="0" anchor="t" bIns="0" lIns="0" rIns="0" tIns="0"/>
          <a:lstStyle/>
          <a:p>
            <a:pPr algn="l" marL="242900" indent="-242900">
              <a:lnSpc>
                <a:spcPts val="2722"/>
              </a:lnSpc>
              <a:buSzPct val="100000"/>
              <a:buChar char="•"/>
            </a:pPr>
            <a:r>
              <a:rPr lang="en-US" sz="2160" dirty="0" smtClean="0">
                <a:solidFill>
                  <a:srgbClr val="ffffff"/>
                </a:solidFill>
                <a:latin typeface="Montserrat" pitchFamily="34" charset="0"/>
                <a:ea typeface="Montserrat" pitchFamily="34" charset="-122"/>
                <a:cs typeface="Montserrat" pitchFamily="34" charset="-120"/>
              </a:rPr>
              <a:t>Collection</a:t>
            </a:r>
          </a:p>
          <a:p>
            <a:pPr algn="l" lvl="1">
              <a:lnSpc>
                <a:spcPts val="1932"/>
              </a:lnSpc>
              <a:spcBef>
                <a:spcPts val="404"/>
              </a:spcBef>
              <a:buNone/>
            </a:pPr>
            <a:r>
              <a:rPr lang="en-US" sz="1380" dirty="0" smtClean="0">
                <a:solidFill>
                  <a:srgbClr val="ffffff">
                    <a:alpha val="90000"/>
                  </a:srgbClr>
                </a:solidFill>
                <a:latin typeface="Montserrat" pitchFamily="34" charset="0"/>
                <a:ea typeface="Montserrat" pitchFamily="34" charset="-122"/>
                <a:cs typeface="Montserrat" pitchFamily="34" charset="-120"/>
              </a:rPr>
              <a:t>Lithium batteries are collected through battery recycling programs and initiatives. Consumers can return old lithium batteries to designated collection points.</a:t>
            </a:r>
          </a:p>
          <a:p>
            <a:pPr algn="l" marL="242900" indent="-242900">
              <a:lnSpc>
                <a:spcPts val="2722"/>
              </a:lnSpc>
              <a:spcBef>
                <a:spcPts val="2609"/>
              </a:spcBef>
              <a:buSzPct val="100000"/>
              <a:buChar char="•"/>
            </a:pPr>
            <a:r>
              <a:rPr lang="en-US" sz="2160" dirty="0" smtClean="0">
                <a:solidFill>
                  <a:srgbClr val="ffffff"/>
                </a:solidFill>
                <a:latin typeface="Montserrat" pitchFamily="34" charset="0"/>
                <a:ea typeface="Montserrat" pitchFamily="34" charset="-122"/>
                <a:cs typeface="Montserrat" pitchFamily="34" charset="-120"/>
              </a:rPr>
              <a:t>Sorting and dismantling</a:t>
            </a:r>
          </a:p>
          <a:p>
            <a:pPr algn="l" lvl="1">
              <a:lnSpc>
                <a:spcPts val="1932"/>
              </a:lnSpc>
              <a:spcBef>
                <a:spcPts val="404"/>
              </a:spcBef>
              <a:buNone/>
            </a:pPr>
            <a:r>
              <a:rPr lang="en-US" sz="1380" dirty="0" smtClean="0">
                <a:solidFill>
                  <a:srgbClr val="ffffff">
                    <a:alpha val="90000"/>
                  </a:srgbClr>
                </a:solidFill>
                <a:latin typeface="Montserrat" pitchFamily="34" charset="0"/>
                <a:ea typeface="Montserrat" pitchFamily="34" charset="-122"/>
                <a:cs typeface="Montserrat" pitchFamily="34" charset="-120"/>
              </a:rPr>
              <a:t>Collected batteries are sorted by chemistry and size, then dismantled to separate battery components like metals, plastics and electrolytes.</a:t>
            </a:r>
          </a:p>
          <a:p>
            <a:pPr algn="l" marL="242900" indent="-242900">
              <a:lnSpc>
                <a:spcPts val="2722"/>
              </a:lnSpc>
              <a:spcBef>
                <a:spcPts val="2609"/>
              </a:spcBef>
              <a:buSzPct val="100000"/>
              <a:buChar char="•"/>
            </a:pPr>
            <a:r>
              <a:rPr lang="en-US" sz="2160" dirty="0" smtClean="0">
                <a:solidFill>
                  <a:srgbClr val="ffffff"/>
                </a:solidFill>
                <a:latin typeface="Montserrat" pitchFamily="34" charset="0"/>
                <a:ea typeface="Montserrat" pitchFamily="34" charset="-122"/>
                <a:cs typeface="Montserrat" pitchFamily="34" charset="-120"/>
              </a:rPr>
              <a:t>Pyrometallurgical processing</a:t>
            </a:r>
          </a:p>
          <a:p>
            <a:pPr algn="l" lvl="1">
              <a:lnSpc>
                <a:spcPts val="1932"/>
              </a:lnSpc>
              <a:spcBef>
                <a:spcPts val="404"/>
              </a:spcBef>
              <a:buNone/>
            </a:pPr>
            <a:r>
              <a:rPr lang="en-US" sz="1380" dirty="0" smtClean="0">
                <a:solidFill>
                  <a:srgbClr val="ffffff">
                    <a:alpha val="90000"/>
                  </a:srgbClr>
                </a:solidFill>
                <a:latin typeface="Montserrat" pitchFamily="34" charset="0"/>
                <a:ea typeface="Montserrat" pitchFamily="34" charset="-122"/>
                <a:cs typeface="Montserrat" pitchFamily="34" charset="-120"/>
              </a:rPr>
              <a:t>Batteries are fed into a high-temperature smelting furnace to recover metals like cobalt, nickel and copper.</a:t>
            </a:r>
            <a:endParaRPr lang="en-US" dirty="0"/>
          </a:p>
        </p:txBody>
      </p:sp>
      <p:sp>
        <p:nvSpPr>
          <p:cNvPr id="4" name="Object 3"/>
          <p:cNvSpPr/>
          <p:nvPr/>
        </p:nvSpPr>
        <p:spPr>
          <a:xfrm>
            <a:off x="6284928" y="1780135"/>
            <a:ext cx="5446938" cy="2605255"/>
          </a:xfrm>
          <a:prstGeom prst="rect">
            <a:avLst/>
          </a:prstGeom>
          <a:noFill/>
        </p:spPr>
        <p:txBody>
          <a:bodyPr wrap="square" rtlCol="0" anchor="t" bIns="0" lIns="0" rIns="0" tIns="0"/>
          <a:lstStyle/>
          <a:p>
            <a:pPr algn="l" marL="242900" indent="-242900">
              <a:lnSpc>
                <a:spcPts val="2722"/>
              </a:lnSpc>
              <a:buSzPct val="100000"/>
              <a:buChar char="•"/>
            </a:pPr>
            <a:r>
              <a:rPr lang="en-US" sz="2160" dirty="0" smtClean="0">
                <a:solidFill>
                  <a:srgbClr val="ffffff"/>
                </a:solidFill>
                <a:latin typeface="Montserrat" pitchFamily="34" charset="0"/>
                <a:ea typeface="Montserrat" pitchFamily="34" charset="-122"/>
                <a:cs typeface="Montserrat" pitchFamily="34" charset="-120"/>
              </a:rPr>
              <a:t>Hydrometallurgical processing</a:t>
            </a:r>
          </a:p>
          <a:p>
            <a:pPr algn="l" lvl="1">
              <a:lnSpc>
                <a:spcPts val="1932"/>
              </a:lnSpc>
              <a:spcBef>
                <a:spcPts val="404"/>
              </a:spcBef>
              <a:buNone/>
            </a:pPr>
            <a:r>
              <a:rPr lang="en-US" sz="1380" dirty="0" smtClean="0">
                <a:solidFill>
                  <a:srgbClr val="ffffff">
                    <a:alpha val="90000"/>
                  </a:srgbClr>
                </a:solidFill>
                <a:latin typeface="Montserrat" pitchFamily="34" charset="0"/>
                <a:ea typeface="Montserrat" pitchFamily="34" charset="-122"/>
                <a:cs typeface="Montserrat" pitchFamily="34" charset="-120"/>
              </a:rPr>
              <a:t>Leached solutions undergo purification and precipitation processes to isolate lithium carbonate and cathode metals.</a:t>
            </a:r>
          </a:p>
          <a:p>
            <a:pPr algn="l" marL="242900" indent="-242900">
              <a:lnSpc>
                <a:spcPts val="2722"/>
              </a:lnSpc>
              <a:spcBef>
                <a:spcPts val="2609"/>
              </a:spcBef>
              <a:buSzPct val="100000"/>
              <a:buChar char="•"/>
            </a:pPr>
            <a:r>
              <a:rPr lang="en-US" sz="2160" dirty="0" smtClean="0">
                <a:solidFill>
                  <a:srgbClr val="ffffff"/>
                </a:solidFill>
                <a:latin typeface="Montserrat" pitchFamily="34" charset="0"/>
                <a:ea typeface="Montserrat" pitchFamily="34" charset="-122"/>
                <a:cs typeface="Montserrat" pitchFamily="34" charset="-120"/>
              </a:rPr>
              <a:t>Reuse</a:t>
            </a:r>
          </a:p>
          <a:p>
            <a:pPr algn="l" lvl="1">
              <a:lnSpc>
                <a:spcPts val="1932"/>
              </a:lnSpc>
              <a:spcBef>
                <a:spcPts val="404"/>
              </a:spcBef>
              <a:buNone/>
            </a:pPr>
            <a:r>
              <a:rPr lang="en-US" sz="1380" dirty="0" smtClean="0">
                <a:solidFill>
                  <a:srgbClr val="ffffff">
                    <a:alpha val="90000"/>
                  </a:srgbClr>
                </a:solidFill>
                <a:latin typeface="Montserrat" pitchFamily="34" charset="0"/>
                <a:ea typeface="Montserrat" pitchFamily="34" charset="-122"/>
                <a:cs typeface="Montserrat" pitchFamily="34" charset="-120"/>
              </a:rPr>
              <a:t>Recycled metals and compounds are reused to manufacture new lithium batteries, reducing the need for new mineral extraction.</a:t>
            </a:r>
            <a:endParaRPr lang="en-US" dirty="0"/>
          </a:p>
        </p:txBody>
      </p:sp>
    </p:spTree>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file>

<file path=ppt/tags/tag10.xml><?xml version="1.0" encoding="utf-8"?>
<p:tagLst xmlns:a="http://schemas.openxmlformats.org/drawingml/2006/main" xmlns:r="http://schemas.openxmlformats.org/officeDocument/2006/relationships" xmlns:p="http://schemas.openxmlformats.org/presentationml/2006/main"/>
</file>

<file path=ppt/tags/tag11.xml><?xml version="1.0" encoding="utf-8"?>
<p:tagLst xmlns:a="http://schemas.openxmlformats.org/drawingml/2006/main" xmlns:r="http://schemas.openxmlformats.org/officeDocument/2006/relationships" xmlns:p="http://schemas.openxmlformats.org/presentationml/2006/main"/>
</file>

<file path=ppt/tags/tag12.xml><?xml version="1.0" encoding="utf-8"?>
<p:tagLst xmlns:a="http://schemas.openxmlformats.org/drawingml/2006/main" xmlns:r="http://schemas.openxmlformats.org/officeDocument/2006/relationships" xmlns:p="http://schemas.openxmlformats.org/presentationml/2006/main"/>
</file>

<file path=ppt/tags/tag2.xml><?xml version="1.0" encoding="utf-8"?>
<p:tagLst xmlns:a="http://schemas.openxmlformats.org/drawingml/2006/main" xmlns:r="http://schemas.openxmlformats.org/officeDocument/2006/relationships" xmlns:p="http://schemas.openxmlformats.org/presentationml/2006/main"/>
</file>

<file path=ppt/tags/tag3.xml><?xml version="1.0" encoding="utf-8"?>
<p:tagLst xmlns:a="http://schemas.openxmlformats.org/drawingml/2006/main" xmlns:r="http://schemas.openxmlformats.org/officeDocument/2006/relationships" xmlns:p="http://schemas.openxmlformats.org/presentationml/2006/main"/>
</file>

<file path=ppt/tags/tag4.xml><?xml version="1.0" encoding="utf-8"?>
<p:tagLst xmlns:a="http://schemas.openxmlformats.org/drawingml/2006/main" xmlns:r="http://schemas.openxmlformats.org/officeDocument/2006/relationships" xmlns:p="http://schemas.openxmlformats.org/presentationml/2006/main"/>
</file>

<file path=ppt/tags/tag5.xml><?xml version="1.0" encoding="utf-8"?>
<p:tagLst xmlns:a="http://schemas.openxmlformats.org/drawingml/2006/main" xmlns:r="http://schemas.openxmlformats.org/officeDocument/2006/relationships" xmlns:p="http://schemas.openxmlformats.org/presentationml/2006/main"/>
</file>

<file path=ppt/tags/tag6.xml><?xml version="1.0" encoding="utf-8"?>
<p:tagLst xmlns:a="http://schemas.openxmlformats.org/drawingml/2006/main" xmlns:r="http://schemas.openxmlformats.org/officeDocument/2006/relationships" xmlns:p="http://schemas.openxmlformats.org/presentationml/2006/main"/>
</file>

<file path=ppt/tags/tag7.xml><?xml version="1.0" encoding="utf-8"?>
<p:tagLst xmlns:a="http://schemas.openxmlformats.org/drawingml/2006/main" xmlns:r="http://schemas.openxmlformats.org/officeDocument/2006/relationships" xmlns:p="http://schemas.openxmlformats.org/presentationml/2006/main"/>
</file>

<file path=ppt/tags/tag8.xml><?xml version="1.0" encoding="utf-8"?>
<p:tagLst xmlns:a="http://schemas.openxmlformats.org/drawingml/2006/main" xmlns:r="http://schemas.openxmlformats.org/officeDocument/2006/relationships" xmlns:p="http://schemas.openxmlformats.org/presentationml/2006/main"/>
</file>

<file path=ppt/tags/tag9.xml><?xml version="1.0" encoding="utf-8"?>
<p:tagLst xmlns:a="http://schemas.openxmlformats.org/drawingml/2006/main" xmlns:r="http://schemas.openxmlformats.org/officeDocument/2006/relationships" xmlns:p="http://schemas.openxmlformats.org/presentationml/2006/main"/>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PresentationFormat>
  <Paragraphs>0</Paragraphs>
  <Slides>12</Slides>
  <Notes>12</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Beautiful.ai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Lithium Batteries Work</dc:title>
  <dc:subject>How Lithium Batteries Work</dc:subject>
  <dc:creator>adein.darron@foodfarms.net</dc:creator>
  <cp:lastModifiedBy>adein.darron@foodfarms.net</cp:lastModifiedBy>
  <cp:revision>1</cp:revision>
  <dcterms:created xsi:type="dcterms:W3CDTF">2024-04-15T20:40:40.719Z</dcterms:created>
  <dcterms:modified xsi:type="dcterms:W3CDTF">2024-04-15T20:40:40.719Z</dcterms:modified>
</cp:coreProperties>
</file>